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7004050" cy="929005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098" autoAdjust="0"/>
  </p:normalViewPr>
  <p:slideViewPr>
    <p:cSldViewPr>
      <p:cViewPr>
        <p:scale>
          <a:sx n="50" d="100"/>
          <a:sy n="50" d="100"/>
        </p:scale>
        <p:origin x="-3552" y="-4122"/>
      </p:cViewPr>
      <p:guideLst>
        <p:guide orient="horz" pos="13824"/>
        <p:guide pos="103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b8d3a6607af32d41/paper_draft/GPU_STT_read_disturb/motivation/motiv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b8d3a6607af32d41/paper_draft/GPU_STT_read_disturb/expriment/performanc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b8d3a6607af32d41/paper_draft/GPU_STT_read_disturb/expriment/performanc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430040167630986E-2"/>
          <c:y val="0.12529192592184721"/>
          <c:w val="0.90855952398215412"/>
          <c:h val="0.59612686526072356"/>
        </c:manualLayout>
      </c:layout>
      <c:barChart>
        <c:barDir val="col"/>
        <c:grouping val="stacked"/>
        <c:varyColors val="0"/>
        <c:ser>
          <c:idx val="0"/>
          <c:order val="0"/>
          <c:tx>
            <c:strRef>
              <c:f>Sheet1!$D$21</c:f>
              <c:strCache>
                <c:ptCount val="1"/>
                <c:pt idx="0">
                  <c:v>reference_1</c:v>
                </c:pt>
              </c:strCache>
            </c:strRef>
          </c:tx>
          <c:spPr>
            <a:pattFill prst="dkDnDiag">
              <a:fgClr>
                <a:schemeClr val="tx1"/>
              </a:fgClr>
              <a:bgClr>
                <a:schemeClr val="bg1"/>
              </a:bgClr>
            </a:pattFill>
            <a:ln>
              <a:solidFill>
                <a:schemeClr val="tx1"/>
              </a:solidFill>
            </a:ln>
            <a:effectLst/>
          </c:spPr>
          <c:invertIfNegative val="0"/>
          <c:cat>
            <c:strRef>
              <c:f>Sheet1!$C$22:$C$36</c:f>
              <c:strCache>
                <c:ptCount val="15"/>
                <c:pt idx="0">
                  <c:v>aes</c:v>
                </c:pt>
                <c:pt idx="1">
                  <c:v>backprop</c:v>
                </c:pt>
                <c:pt idx="2">
                  <c:v>BFS2</c:v>
                </c:pt>
                <c:pt idx="3">
                  <c:v>blk</c:v>
                </c:pt>
                <c:pt idx="4">
                  <c:v>cfd</c:v>
                </c:pt>
                <c:pt idx="5">
                  <c:v>hotspot</c:v>
                </c:pt>
                <c:pt idx="6">
                  <c:v>lud</c:v>
                </c:pt>
                <c:pt idx="7">
                  <c:v>lps</c:v>
                </c:pt>
                <c:pt idx="8">
                  <c:v>NeuralNetwork</c:v>
                </c:pt>
                <c:pt idx="9">
                  <c:v>nw</c:v>
                </c:pt>
                <c:pt idx="10">
                  <c:v>spmv</c:v>
                </c:pt>
                <c:pt idx="11">
                  <c:v>srad1</c:v>
                </c:pt>
                <c:pt idx="12">
                  <c:v>ssc</c:v>
                </c:pt>
                <c:pt idx="13">
                  <c:v>pathfinder</c:v>
                </c:pt>
                <c:pt idx="14">
                  <c:v>scan</c:v>
                </c:pt>
              </c:strCache>
            </c:strRef>
          </c:cat>
          <c:val>
            <c:numRef>
              <c:f>Sheet1!$D$22:$D$36</c:f>
              <c:numCache>
                <c:formatCode>General</c:formatCode>
                <c:ptCount val="15"/>
                <c:pt idx="0">
                  <c:v>0.502</c:v>
                </c:pt>
                <c:pt idx="1">
                  <c:v>0.46200000000000002</c:v>
                </c:pt>
                <c:pt idx="2">
                  <c:v>0.52200000000000002</c:v>
                </c:pt>
                <c:pt idx="3">
                  <c:v>0.42099999999999999</c:v>
                </c:pt>
                <c:pt idx="4">
                  <c:v>0.45500000000000002</c:v>
                </c:pt>
                <c:pt idx="5">
                  <c:v>0.51500000000000001</c:v>
                </c:pt>
                <c:pt idx="6">
                  <c:v>0.45100000000000001</c:v>
                </c:pt>
                <c:pt idx="7">
                  <c:v>0.53</c:v>
                </c:pt>
                <c:pt idx="8">
                  <c:v>0.439</c:v>
                </c:pt>
                <c:pt idx="9">
                  <c:v>0.67</c:v>
                </c:pt>
                <c:pt idx="10">
                  <c:v>0.51100000000000001</c:v>
                </c:pt>
                <c:pt idx="11">
                  <c:v>0.48899999999999999</c:v>
                </c:pt>
                <c:pt idx="12">
                  <c:v>0.48399999999999999</c:v>
                </c:pt>
                <c:pt idx="13">
                  <c:v>0.50800000000000001</c:v>
                </c:pt>
                <c:pt idx="14">
                  <c:v>0.49</c:v>
                </c:pt>
              </c:numCache>
            </c:numRef>
          </c:val>
          <c:extLst>
            <c:ext xmlns:c16="http://schemas.microsoft.com/office/drawing/2014/chart" uri="{C3380CC4-5D6E-409C-BE32-E72D297353CC}">
              <c16:uniqueId val="{00000000-422E-40FB-B467-66D83D8C3738}"/>
            </c:ext>
          </c:extLst>
        </c:ser>
        <c:ser>
          <c:idx val="1"/>
          <c:order val="1"/>
          <c:tx>
            <c:strRef>
              <c:f>Sheet1!$E$21</c:f>
              <c:strCache>
                <c:ptCount val="1"/>
                <c:pt idx="0">
                  <c:v>reference_2</c:v>
                </c:pt>
              </c:strCache>
            </c:strRef>
          </c:tx>
          <c:spPr>
            <a:solidFill>
              <a:schemeClr val="bg1"/>
            </a:solidFill>
            <a:ln>
              <a:solidFill>
                <a:schemeClr val="tx1"/>
              </a:solidFill>
            </a:ln>
            <a:effectLst/>
          </c:spPr>
          <c:invertIfNegative val="0"/>
          <c:cat>
            <c:strRef>
              <c:f>Sheet1!$C$22:$C$36</c:f>
              <c:strCache>
                <c:ptCount val="15"/>
                <c:pt idx="0">
                  <c:v>aes</c:v>
                </c:pt>
                <c:pt idx="1">
                  <c:v>backprop</c:v>
                </c:pt>
                <c:pt idx="2">
                  <c:v>BFS2</c:v>
                </c:pt>
                <c:pt idx="3">
                  <c:v>blk</c:v>
                </c:pt>
                <c:pt idx="4">
                  <c:v>cfd</c:v>
                </c:pt>
                <c:pt idx="5">
                  <c:v>hotspot</c:v>
                </c:pt>
                <c:pt idx="6">
                  <c:v>lud</c:v>
                </c:pt>
                <c:pt idx="7">
                  <c:v>lps</c:v>
                </c:pt>
                <c:pt idx="8">
                  <c:v>NeuralNetwork</c:v>
                </c:pt>
                <c:pt idx="9">
                  <c:v>nw</c:v>
                </c:pt>
                <c:pt idx="10">
                  <c:v>spmv</c:v>
                </c:pt>
                <c:pt idx="11">
                  <c:v>srad1</c:v>
                </c:pt>
                <c:pt idx="12">
                  <c:v>ssc</c:v>
                </c:pt>
                <c:pt idx="13">
                  <c:v>pathfinder</c:v>
                </c:pt>
                <c:pt idx="14">
                  <c:v>scan</c:v>
                </c:pt>
              </c:strCache>
            </c:strRef>
          </c:cat>
          <c:val>
            <c:numRef>
              <c:f>Sheet1!$E$22:$E$36</c:f>
              <c:numCache>
                <c:formatCode>General</c:formatCode>
                <c:ptCount val="15"/>
                <c:pt idx="0">
                  <c:v>0.28100000000000003</c:v>
                </c:pt>
                <c:pt idx="1">
                  <c:v>0.25700000000000001</c:v>
                </c:pt>
                <c:pt idx="2">
                  <c:v>0.35299999999999998</c:v>
                </c:pt>
                <c:pt idx="3">
                  <c:v>0.32900000000000001</c:v>
                </c:pt>
                <c:pt idx="4">
                  <c:v>0.249</c:v>
                </c:pt>
                <c:pt idx="5">
                  <c:v>0.25</c:v>
                </c:pt>
                <c:pt idx="6">
                  <c:v>0.33500000000000002</c:v>
                </c:pt>
                <c:pt idx="7">
                  <c:v>0.246</c:v>
                </c:pt>
                <c:pt idx="8">
                  <c:v>0.28100000000000003</c:v>
                </c:pt>
                <c:pt idx="9">
                  <c:v>0.23599999999999999</c:v>
                </c:pt>
                <c:pt idx="10">
                  <c:v>0.309</c:v>
                </c:pt>
                <c:pt idx="11">
                  <c:v>0.312</c:v>
                </c:pt>
                <c:pt idx="12">
                  <c:v>0.255</c:v>
                </c:pt>
                <c:pt idx="13">
                  <c:v>0.26700000000000002</c:v>
                </c:pt>
                <c:pt idx="14">
                  <c:v>0.25700000000000001</c:v>
                </c:pt>
              </c:numCache>
            </c:numRef>
          </c:val>
          <c:extLst>
            <c:ext xmlns:c16="http://schemas.microsoft.com/office/drawing/2014/chart" uri="{C3380CC4-5D6E-409C-BE32-E72D297353CC}">
              <c16:uniqueId val="{00000001-422E-40FB-B467-66D83D8C3738}"/>
            </c:ext>
          </c:extLst>
        </c:ser>
        <c:ser>
          <c:idx val="2"/>
          <c:order val="2"/>
          <c:tx>
            <c:strRef>
              <c:f>Sheet1!$F$21</c:f>
              <c:strCache>
                <c:ptCount val="1"/>
                <c:pt idx="0">
                  <c:v>reference_3</c:v>
                </c:pt>
              </c:strCache>
            </c:strRef>
          </c:tx>
          <c:spPr>
            <a:pattFill prst="dkUpDiag">
              <a:fgClr>
                <a:schemeClr val="tx1"/>
              </a:fgClr>
              <a:bgClr>
                <a:schemeClr val="bg1"/>
              </a:bgClr>
            </a:pattFill>
            <a:ln>
              <a:solidFill>
                <a:schemeClr val="tx1"/>
              </a:solidFill>
            </a:ln>
            <a:effectLst/>
          </c:spPr>
          <c:invertIfNegative val="0"/>
          <c:cat>
            <c:strRef>
              <c:f>Sheet1!$C$22:$C$36</c:f>
              <c:strCache>
                <c:ptCount val="15"/>
                <c:pt idx="0">
                  <c:v>aes</c:v>
                </c:pt>
                <c:pt idx="1">
                  <c:v>backprop</c:v>
                </c:pt>
                <c:pt idx="2">
                  <c:v>BFS2</c:v>
                </c:pt>
                <c:pt idx="3">
                  <c:v>blk</c:v>
                </c:pt>
                <c:pt idx="4">
                  <c:v>cfd</c:v>
                </c:pt>
                <c:pt idx="5">
                  <c:v>hotspot</c:v>
                </c:pt>
                <c:pt idx="6">
                  <c:v>lud</c:v>
                </c:pt>
                <c:pt idx="7">
                  <c:v>lps</c:v>
                </c:pt>
                <c:pt idx="8">
                  <c:v>NeuralNetwork</c:v>
                </c:pt>
                <c:pt idx="9">
                  <c:v>nw</c:v>
                </c:pt>
                <c:pt idx="10">
                  <c:v>spmv</c:v>
                </c:pt>
                <c:pt idx="11">
                  <c:v>srad1</c:v>
                </c:pt>
                <c:pt idx="12">
                  <c:v>ssc</c:v>
                </c:pt>
                <c:pt idx="13">
                  <c:v>pathfinder</c:v>
                </c:pt>
                <c:pt idx="14">
                  <c:v>scan</c:v>
                </c:pt>
              </c:strCache>
            </c:strRef>
          </c:cat>
          <c:val>
            <c:numRef>
              <c:f>Sheet1!$F$22:$F$36</c:f>
              <c:numCache>
                <c:formatCode>General</c:formatCode>
                <c:ptCount val="15"/>
                <c:pt idx="0">
                  <c:v>0.105</c:v>
                </c:pt>
                <c:pt idx="1">
                  <c:v>0.13100000000000001</c:v>
                </c:pt>
                <c:pt idx="2">
                  <c:v>8.5000000000000006E-2</c:v>
                </c:pt>
                <c:pt idx="3">
                  <c:v>0.13300000000000001</c:v>
                </c:pt>
                <c:pt idx="4">
                  <c:v>0.14699999999999999</c:v>
                </c:pt>
                <c:pt idx="5">
                  <c:v>0.11799999999999999</c:v>
                </c:pt>
                <c:pt idx="6">
                  <c:v>0.17799999999999999</c:v>
                </c:pt>
                <c:pt idx="7">
                  <c:v>0.111</c:v>
                </c:pt>
                <c:pt idx="8">
                  <c:v>0.153</c:v>
                </c:pt>
                <c:pt idx="9">
                  <c:v>4.7E-2</c:v>
                </c:pt>
                <c:pt idx="10">
                  <c:v>0.112</c:v>
                </c:pt>
                <c:pt idx="11">
                  <c:v>0.13300000000000001</c:v>
                </c:pt>
                <c:pt idx="12">
                  <c:v>0.12</c:v>
                </c:pt>
                <c:pt idx="13">
                  <c:v>0.11700000000000001</c:v>
                </c:pt>
                <c:pt idx="14">
                  <c:v>0.122</c:v>
                </c:pt>
              </c:numCache>
            </c:numRef>
          </c:val>
          <c:extLst>
            <c:ext xmlns:c16="http://schemas.microsoft.com/office/drawing/2014/chart" uri="{C3380CC4-5D6E-409C-BE32-E72D297353CC}">
              <c16:uniqueId val="{00000002-422E-40FB-B467-66D83D8C3738}"/>
            </c:ext>
          </c:extLst>
        </c:ser>
        <c:ser>
          <c:idx val="3"/>
          <c:order val="3"/>
          <c:tx>
            <c:strRef>
              <c:f>Sheet1!$G$21</c:f>
              <c:strCache>
                <c:ptCount val="1"/>
                <c:pt idx="0">
                  <c:v>reference &gt; 3</c:v>
                </c:pt>
              </c:strCache>
            </c:strRef>
          </c:tx>
          <c:spPr>
            <a:solidFill>
              <a:schemeClr val="tx1"/>
            </a:solidFill>
            <a:ln>
              <a:solidFill>
                <a:schemeClr val="tx1"/>
              </a:solidFill>
            </a:ln>
            <a:effectLst/>
          </c:spPr>
          <c:invertIfNegative val="0"/>
          <c:cat>
            <c:strRef>
              <c:f>Sheet1!$C$22:$C$36</c:f>
              <c:strCache>
                <c:ptCount val="15"/>
                <c:pt idx="0">
                  <c:v>aes</c:v>
                </c:pt>
                <c:pt idx="1">
                  <c:v>backprop</c:v>
                </c:pt>
                <c:pt idx="2">
                  <c:v>BFS2</c:v>
                </c:pt>
                <c:pt idx="3">
                  <c:v>blk</c:v>
                </c:pt>
                <c:pt idx="4">
                  <c:v>cfd</c:v>
                </c:pt>
                <c:pt idx="5">
                  <c:v>hotspot</c:v>
                </c:pt>
                <c:pt idx="6">
                  <c:v>lud</c:v>
                </c:pt>
                <c:pt idx="7">
                  <c:v>lps</c:v>
                </c:pt>
                <c:pt idx="8">
                  <c:v>NeuralNetwork</c:v>
                </c:pt>
                <c:pt idx="9">
                  <c:v>nw</c:v>
                </c:pt>
                <c:pt idx="10">
                  <c:v>spmv</c:v>
                </c:pt>
                <c:pt idx="11">
                  <c:v>srad1</c:v>
                </c:pt>
                <c:pt idx="12">
                  <c:v>ssc</c:v>
                </c:pt>
                <c:pt idx="13">
                  <c:v>pathfinder</c:v>
                </c:pt>
                <c:pt idx="14">
                  <c:v>scan</c:v>
                </c:pt>
              </c:strCache>
            </c:strRef>
          </c:cat>
          <c:val>
            <c:numRef>
              <c:f>Sheet1!$G$22:$G$36</c:f>
              <c:numCache>
                <c:formatCode>General</c:formatCode>
                <c:ptCount val="15"/>
                <c:pt idx="0">
                  <c:v>0.11199999999999999</c:v>
                </c:pt>
                <c:pt idx="1">
                  <c:v>0.15000000000000002</c:v>
                </c:pt>
                <c:pt idx="2">
                  <c:v>3.999999999999998E-2</c:v>
                </c:pt>
                <c:pt idx="3">
                  <c:v>0.11699999999999994</c:v>
                </c:pt>
                <c:pt idx="4">
                  <c:v>0.14899999999999991</c:v>
                </c:pt>
                <c:pt idx="5">
                  <c:v>0.11699999999999999</c:v>
                </c:pt>
                <c:pt idx="6">
                  <c:v>3.5999999999999921E-2</c:v>
                </c:pt>
                <c:pt idx="7">
                  <c:v>0.11299999999999999</c:v>
                </c:pt>
                <c:pt idx="8">
                  <c:v>0.12699999999999989</c:v>
                </c:pt>
                <c:pt idx="9">
                  <c:v>4.6999999999999986E-2</c:v>
                </c:pt>
                <c:pt idx="10">
                  <c:v>6.8000000000000005E-2</c:v>
                </c:pt>
                <c:pt idx="11">
                  <c:v>6.6000000000000003E-2</c:v>
                </c:pt>
                <c:pt idx="12">
                  <c:v>0.14100000000000001</c:v>
                </c:pt>
                <c:pt idx="13">
                  <c:v>0.10799999999999998</c:v>
                </c:pt>
                <c:pt idx="14">
                  <c:v>0.13100000000000001</c:v>
                </c:pt>
              </c:numCache>
            </c:numRef>
          </c:val>
          <c:extLst>
            <c:ext xmlns:c16="http://schemas.microsoft.com/office/drawing/2014/chart" uri="{C3380CC4-5D6E-409C-BE32-E72D297353CC}">
              <c16:uniqueId val="{00000003-422E-40FB-B467-66D83D8C3738}"/>
            </c:ext>
          </c:extLst>
        </c:ser>
        <c:dLbls>
          <c:showLegendKey val="0"/>
          <c:showVal val="0"/>
          <c:showCatName val="0"/>
          <c:showSerName val="0"/>
          <c:showPercent val="0"/>
          <c:showBubbleSize val="0"/>
        </c:dLbls>
        <c:gapWidth val="219"/>
        <c:overlap val="100"/>
        <c:axId val="2117206320"/>
        <c:axId val="2117206864"/>
      </c:barChart>
      <c:catAx>
        <c:axId val="21172063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2117206864"/>
        <c:crosses val="autoZero"/>
        <c:auto val="1"/>
        <c:lblAlgn val="ctr"/>
        <c:lblOffset val="100"/>
        <c:noMultiLvlLbl val="0"/>
      </c:catAx>
      <c:valAx>
        <c:axId val="2117206864"/>
        <c:scaling>
          <c:orientation val="minMax"/>
          <c:max val="1"/>
        </c:scaling>
        <c:delete val="0"/>
        <c:axPos val="l"/>
        <c:majorGridlines>
          <c:spPr>
            <a:ln w="9525" cap="flat" cmpd="sng" algn="ctr">
              <a:solidFill>
                <a:schemeClr val="tx1"/>
              </a:solidFill>
              <a:round/>
            </a:ln>
            <a:effectLst/>
          </c:spPr>
        </c:majorGridlines>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2117206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latin typeface="Arial" panose="020B0604020202020204" pitchFamily="34" charset="0"/>
          <a:cs typeface="Arial" panose="020B0604020202020204" pitchFamily="34" charset="0"/>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50514395814053E-2"/>
          <c:y val="0.10996065181861205"/>
          <c:w val="0.91174838206956499"/>
          <c:h val="0.76567479566555241"/>
        </c:manualLayout>
      </c:layout>
      <c:barChart>
        <c:barDir val="col"/>
        <c:grouping val="clustered"/>
        <c:varyColors val="0"/>
        <c:ser>
          <c:idx val="0"/>
          <c:order val="0"/>
          <c:tx>
            <c:strRef>
              <c:f>'selected bench'!$AI$20</c:f>
              <c:strCache>
                <c:ptCount val="1"/>
                <c:pt idx="0">
                  <c:v>base</c:v>
                </c:pt>
              </c:strCache>
            </c:strRef>
          </c:tx>
          <c:spPr>
            <a:solidFill>
              <a:schemeClr val="accent1"/>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bench'!$AI$21:$AI$39</c:f>
              <c:numCache>
                <c:formatCode>General</c:formatCode>
                <c:ptCount val="1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numCache>
            </c:numRef>
          </c:val>
          <c:extLst>
            <c:ext xmlns:c16="http://schemas.microsoft.com/office/drawing/2014/chart" uri="{C3380CC4-5D6E-409C-BE32-E72D297353CC}">
              <c16:uniqueId val="{00000000-F7E2-4391-9CC7-2519C602127E}"/>
            </c:ext>
          </c:extLst>
        </c:ser>
        <c:ser>
          <c:idx val="1"/>
          <c:order val="1"/>
          <c:tx>
            <c:strRef>
              <c:f>'selected bench'!$AJ$20</c:f>
              <c:strCache>
                <c:ptCount val="1"/>
                <c:pt idx="0">
                  <c:v>STT</c:v>
                </c:pt>
              </c:strCache>
            </c:strRef>
          </c:tx>
          <c:spPr>
            <a:solidFill>
              <a:schemeClr val="accent2"/>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bench'!$AJ$21:$AJ$39</c:f>
              <c:numCache>
                <c:formatCode>General</c:formatCode>
                <c:ptCount val="19"/>
                <c:pt idx="0">
                  <c:v>0.84550000000000003</c:v>
                </c:pt>
                <c:pt idx="1">
                  <c:v>0.76659999999999995</c:v>
                </c:pt>
                <c:pt idx="2">
                  <c:v>0.99590000000000001</c:v>
                </c:pt>
                <c:pt idx="3">
                  <c:v>0.99660000000000004</c:v>
                </c:pt>
                <c:pt idx="4">
                  <c:v>0.78869999999999996</c:v>
                </c:pt>
                <c:pt idx="5">
                  <c:v>0.76070000000000004</c:v>
                </c:pt>
                <c:pt idx="6">
                  <c:v>0.94950000000000001</c:v>
                </c:pt>
                <c:pt idx="7">
                  <c:v>0.94310000000000005</c:v>
                </c:pt>
                <c:pt idx="8">
                  <c:v>0.75880000000000003</c:v>
                </c:pt>
                <c:pt idx="9">
                  <c:v>0.9738</c:v>
                </c:pt>
                <c:pt idx="10">
                  <c:v>0.91180000000000005</c:v>
                </c:pt>
                <c:pt idx="11">
                  <c:v>0.94799999999999995</c:v>
                </c:pt>
                <c:pt idx="12">
                  <c:v>0.75280000000000002</c:v>
                </c:pt>
                <c:pt idx="13">
                  <c:v>0.98740000000000006</c:v>
                </c:pt>
                <c:pt idx="14">
                  <c:v>0.6946</c:v>
                </c:pt>
                <c:pt idx="15">
                  <c:v>0.8518</c:v>
                </c:pt>
                <c:pt idx="16">
                  <c:v>0.88339999999999996</c:v>
                </c:pt>
                <c:pt idx="17">
                  <c:v>0.95569999999999999</c:v>
                </c:pt>
                <c:pt idx="18">
                  <c:v>0.87025373874730971</c:v>
                </c:pt>
              </c:numCache>
            </c:numRef>
          </c:val>
          <c:extLst>
            <c:ext xmlns:c16="http://schemas.microsoft.com/office/drawing/2014/chart" uri="{C3380CC4-5D6E-409C-BE32-E72D297353CC}">
              <c16:uniqueId val="{00000001-F7E2-4391-9CC7-2519C602127E}"/>
            </c:ext>
          </c:extLst>
        </c:ser>
        <c:ser>
          <c:idx val="2"/>
          <c:order val="2"/>
          <c:tx>
            <c:strRef>
              <c:f>'selected bench'!$AK$20</c:f>
              <c:strCache>
                <c:ptCount val="1"/>
                <c:pt idx="0">
                  <c:v>WB</c:v>
                </c:pt>
              </c:strCache>
            </c:strRef>
          </c:tx>
          <c:spPr>
            <a:solidFill>
              <a:schemeClr val="accent3"/>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bench'!$AK$21:$AK$39</c:f>
              <c:numCache>
                <c:formatCode>General</c:formatCode>
                <c:ptCount val="19"/>
                <c:pt idx="0">
                  <c:v>0.95389999999999997</c:v>
                </c:pt>
                <c:pt idx="1">
                  <c:v>0.96779999999999999</c:v>
                </c:pt>
                <c:pt idx="2">
                  <c:v>1.0006999999999999</c:v>
                </c:pt>
                <c:pt idx="3">
                  <c:v>1.0004999999999999</c:v>
                </c:pt>
                <c:pt idx="4">
                  <c:v>0.92179999999999995</c:v>
                </c:pt>
                <c:pt idx="5">
                  <c:v>0.86299999999999999</c:v>
                </c:pt>
                <c:pt idx="6">
                  <c:v>0.95789999999999997</c:v>
                </c:pt>
                <c:pt idx="7">
                  <c:v>1.0085999999999999</c:v>
                </c:pt>
                <c:pt idx="8">
                  <c:v>0.85240000000000005</c:v>
                </c:pt>
                <c:pt idx="9">
                  <c:v>0.99309999999999998</c:v>
                </c:pt>
                <c:pt idx="10">
                  <c:v>0.9284</c:v>
                </c:pt>
                <c:pt idx="11">
                  <c:v>0.96619999999999995</c:v>
                </c:pt>
                <c:pt idx="12">
                  <c:v>0.95230000000000004</c:v>
                </c:pt>
                <c:pt idx="13">
                  <c:v>1.0015000000000001</c:v>
                </c:pt>
                <c:pt idx="14">
                  <c:v>0.83240000000000003</c:v>
                </c:pt>
                <c:pt idx="15">
                  <c:v>0.96230000000000004</c:v>
                </c:pt>
                <c:pt idx="16">
                  <c:v>0.95150000000000001</c:v>
                </c:pt>
                <c:pt idx="17">
                  <c:v>0.97440000000000004</c:v>
                </c:pt>
                <c:pt idx="18">
                  <c:v>0.94795124787698448</c:v>
                </c:pt>
              </c:numCache>
            </c:numRef>
          </c:val>
          <c:extLst>
            <c:ext xmlns:c16="http://schemas.microsoft.com/office/drawing/2014/chart" uri="{C3380CC4-5D6E-409C-BE32-E72D297353CC}">
              <c16:uniqueId val="{00000002-F7E2-4391-9CC7-2519C602127E}"/>
            </c:ext>
          </c:extLst>
        </c:ser>
        <c:ser>
          <c:idx val="3"/>
          <c:order val="3"/>
          <c:tx>
            <c:strRef>
              <c:f>'selected bench'!$AL$20</c:f>
              <c:strCache>
                <c:ptCount val="1"/>
                <c:pt idx="0">
                  <c:v>RD</c:v>
                </c:pt>
              </c:strCache>
            </c:strRef>
          </c:tx>
          <c:spPr>
            <a:solidFill>
              <a:schemeClr val="accent4"/>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bench'!$AL$21:$AL$39</c:f>
              <c:numCache>
                <c:formatCode>General</c:formatCode>
                <c:ptCount val="19"/>
                <c:pt idx="0">
                  <c:v>0.75139999999999996</c:v>
                </c:pt>
                <c:pt idx="1">
                  <c:v>0.7722</c:v>
                </c:pt>
                <c:pt idx="2">
                  <c:v>0.99339999999999995</c:v>
                </c:pt>
                <c:pt idx="3">
                  <c:v>1.0024</c:v>
                </c:pt>
                <c:pt idx="4">
                  <c:v>0.87670000000000003</c:v>
                </c:pt>
                <c:pt idx="5">
                  <c:v>0.63859999999999995</c:v>
                </c:pt>
                <c:pt idx="6">
                  <c:v>0.86560000000000004</c:v>
                </c:pt>
                <c:pt idx="7">
                  <c:v>0.97529999999999994</c:v>
                </c:pt>
                <c:pt idx="8">
                  <c:v>0.62890000000000001</c:v>
                </c:pt>
                <c:pt idx="9">
                  <c:v>0.99380000000000002</c:v>
                </c:pt>
                <c:pt idx="10">
                  <c:v>0.8488</c:v>
                </c:pt>
                <c:pt idx="11">
                  <c:v>0.93500000000000005</c:v>
                </c:pt>
                <c:pt idx="12">
                  <c:v>0.74860000000000004</c:v>
                </c:pt>
                <c:pt idx="13">
                  <c:v>0.99729999999999996</c:v>
                </c:pt>
                <c:pt idx="14">
                  <c:v>0.65429999999999999</c:v>
                </c:pt>
                <c:pt idx="15">
                  <c:v>0.77600000000000002</c:v>
                </c:pt>
                <c:pt idx="16">
                  <c:v>0.81669999999999998</c:v>
                </c:pt>
                <c:pt idx="17">
                  <c:v>0.91800000000000004</c:v>
                </c:pt>
                <c:pt idx="18">
                  <c:v>0.83447273054164406</c:v>
                </c:pt>
              </c:numCache>
            </c:numRef>
          </c:val>
          <c:extLst>
            <c:ext xmlns:c16="http://schemas.microsoft.com/office/drawing/2014/chart" uri="{C3380CC4-5D6E-409C-BE32-E72D297353CC}">
              <c16:uniqueId val="{00000003-F7E2-4391-9CC7-2519C602127E}"/>
            </c:ext>
          </c:extLst>
        </c:ser>
        <c:ser>
          <c:idx val="4"/>
          <c:order val="4"/>
          <c:tx>
            <c:strRef>
              <c:f>'selected bench'!$AM$20</c:f>
              <c:strCache>
                <c:ptCount val="1"/>
                <c:pt idx="0">
                  <c:v>CO</c:v>
                </c:pt>
              </c:strCache>
            </c:strRef>
          </c:tx>
          <c:spPr>
            <a:solidFill>
              <a:schemeClr val="accent5"/>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bench'!$AM$21:$AM$39</c:f>
              <c:numCache>
                <c:formatCode>General</c:formatCode>
                <c:ptCount val="19"/>
                <c:pt idx="0">
                  <c:v>0.88560000000000005</c:v>
                </c:pt>
                <c:pt idx="1">
                  <c:v>0.90059999999999996</c:v>
                </c:pt>
                <c:pt idx="2">
                  <c:v>0.99580000000000002</c:v>
                </c:pt>
                <c:pt idx="3">
                  <c:v>1.0008999999999999</c:v>
                </c:pt>
                <c:pt idx="4">
                  <c:v>0.88019999999999998</c:v>
                </c:pt>
                <c:pt idx="5">
                  <c:v>0.73319999999999996</c:v>
                </c:pt>
                <c:pt idx="6">
                  <c:v>0.91769999999999996</c:v>
                </c:pt>
                <c:pt idx="7">
                  <c:v>0.9859</c:v>
                </c:pt>
                <c:pt idx="8">
                  <c:v>0.78639999999999999</c:v>
                </c:pt>
                <c:pt idx="9">
                  <c:v>1.0183</c:v>
                </c:pt>
                <c:pt idx="10">
                  <c:v>0.89680000000000004</c:v>
                </c:pt>
                <c:pt idx="11">
                  <c:v>0.98199999999999998</c:v>
                </c:pt>
                <c:pt idx="12">
                  <c:v>0.874</c:v>
                </c:pt>
                <c:pt idx="13">
                  <c:v>0.98570000000000002</c:v>
                </c:pt>
                <c:pt idx="14">
                  <c:v>0.7399</c:v>
                </c:pt>
                <c:pt idx="15">
                  <c:v>0.96260000000000001</c:v>
                </c:pt>
                <c:pt idx="16">
                  <c:v>0.89180000000000004</c:v>
                </c:pt>
                <c:pt idx="17">
                  <c:v>0.95579999999999998</c:v>
                </c:pt>
                <c:pt idx="18">
                  <c:v>0.9066026464654553</c:v>
                </c:pt>
              </c:numCache>
            </c:numRef>
          </c:val>
          <c:extLst>
            <c:ext xmlns:c16="http://schemas.microsoft.com/office/drawing/2014/chart" uri="{C3380CC4-5D6E-409C-BE32-E72D297353CC}">
              <c16:uniqueId val="{00000004-F7E2-4391-9CC7-2519C602127E}"/>
            </c:ext>
          </c:extLst>
        </c:ser>
        <c:ser>
          <c:idx val="5"/>
          <c:order val="5"/>
          <c:tx>
            <c:strRef>
              <c:f>'selected bench'!$AN$20</c:f>
              <c:strCache>
                <c:ptCount val="1"/>
                <c:pt idx="0">
                  <c:v>CORB</c:v>
                </c:pt>
              </c:strCache>
            </c:strRef>
          </c:tx>
          <c:spPr>
            <a:solidFill>
              <a:schemeClr val="accent6"/>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bench'!$AN$21:$AN$39</c:f>
              <c:numCache>
                <c:formatCode>General</c:formatCode>
                <c:ptCount val="19"/>
                <c:pt idx="0">
                  <c:v>0.90410000000000001</c:v>
                </c:pt>
                <c:pt idx="1">
                  <c:v>0.91679999999999995</c:v>
                </c:pt>
                <c:pt idx="2">
                  <c:v>0.99780000000000002</c:v>
                </c:pt>
                <c:pt idx="3">
                  <c:v>1.0005999999999999</c:v>
                </c:pt>
                <c:pt idx="4">
                  <c:v>0.92949999999999999</c:v>
                </c:pt>
                <c:pt idx="5">
                  <c:v>0.77139999999999997</c:v>
                </c:pt>
                <c:pt idx="6">
                  <c:v>0.94840000000000002</c:v>
                </c:pt>
                <c:pt idx="7">
                  <c:v>0.9607</c:v>
                </c:pt>
                <c:pt idx="8">
                  <c:v>0.78790000000000004</c:v>
                </c:pt>
                <c:pt idx="9">
                  <c:v>1.0183</c:v>
                </c:pt>
                <c:pt idx="10">
                  <c:v>0.90890000000000004</c:v>
                </c:pt>
                <c:pt idx="11">
                  <c:v>0.98229999999999995</c:v>
                </c:pt>
                <c:pt idx="12">
                  <c:v>0.87549999999999994</c:v>
                </c:pt>
                <c:pt idx="13">
                  <c:v>0.99960000000000004</c:v>
                </c:pt>
                <c:pt idx="14">
                  <c:v>0.75180000000000002</c:v>
                </c:pt>
                <c:pt idx="15">
                  <c:v>0.9587</c:v>
                </c:pt>
                <c:pt idx="16">
                  <c:v>0.92200000000000004</c:v>
                </c:pt>
                <c:pt idx="17">
                  <c:v>0.97340000000000004</c:v>
                </c:pt>
                <c:pt idx="18">
                  <c:v>0.91914355556056537</c:v>
                </c:pt>
              </c:numCache>
            </c:numRef>
          </c:val>
          <c:extLst>
            <c:ext xmlns:c16="http://schemas.microsoft.com/office/drawing/2014/chart" uri="{C3380CC4-5D6E-409C-BE32-E72D297353CC}">
              <c16:uniqueId val="{00000005-F7E2-4391-9CC7-2519C602127E}"/>
            </c:ext>
          </c:extLst>
        </c:ser>
        <c:ser>
          <c:idx val="6"/>
          <c:order val="6"/>
          <c:tx>
            <c:strRef>
              <c:f>'selected bench'!$AO$20</c:f>
              <c:strCache>
                <c:ptCount val="1"/>
                <c:pt idx="0">
                  <c:v>CORBAR</c:v>
                </c:pt>
              </c:strCache>
            </c:strRef>
          </c:tx>
          <c:spPr>
            <a:solidFill>
              <a:schemeClr val="accent1">
                <a:lumMod val="60000"/>
              </a:schemeClr>
            </a:solidFill>
            <a:ln>
              <a:noFill/>
            </a:ln>
            <a:effectLst/>
          </c:spPr>
          <c:invertIfNegative val="0"/>
          <c:cat>
            <c:strRef>
              <c:f>'selected bench'!$AH$21:$AH$39</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bench'!$AO$21:$AO$39</c:f>
              <c:numCache>
                <c:formatCode>General</c:formatCode>
                <c:ptCount val="19"/>
                <c:pt idx="0">
                  <c:v>0.92430000000000001</c:v>
                </c:pt>
                <c:pt idx="1">
                  <c:v>0.93600000000000005</c:v>
                </c:pt>
                <c:pt idx="2">
                  <c:v>1.0014000000000001</c:v>
                </c:pt>
                <c:pt idx="3">
                  <c:v>1.002</c:v>
                </c:pt>
                <c:pt idx="4">
                  <c:v>0.92949999999999999</c:v>
                </c:pt>
                <c:pt idx="5">
                  <c:v>0.80959999999999999</c:v>
                </c:pt>
                <c:pt idx="6">
                  <c:v>0.95599999999999996</c:v>
                </c:pt>
                <c:pt idx="7">
                  <c:v>0.97099999999999997</c:v>
                </c:pt>
                <c:pt idx="8">
                  <c:v>0.81010000000000004</c:v>
                </c:pt>
                <c:pt idx="9">
                  <c:v>0.99929999999999997</c:v>
                </c:pt>
                <c:pt idx="10">
                  <c:v>0.91690000000000005</c:v>
                </c:pt>
                <c:pt idx="11">
                  <c:v>0.96260000000000001</c:v>
                </c:pt>
                <c:pt idx="12">
                  <c:v>0.90649999999999997</c:v>
                </c:pt>
                <c:pt idx="13">
                  <c:v>1.0161</c:v>
                </c:pt>
                <c:pt idx="14">
                  <c:v>0.78439999999999999</c:v>
                </c:pt>
                <c:pt idx="15">
                  <c:v>0.997</c:v>
                </c:pt>
                <c:pt idx="16">
                  <c:v>0.93420000000000003</c:v>
                </c:pt>
                <c:pt idx="17">
                  <c:v>0.96309999999999996</c:v>
                </c:pt>
                <c:pt idx="18">
                  <c:v>0.93187188040968461</c:v>
                </c:pt>
              </c:numCache>
            </c:numRef>
          </c:val>
          <c:extLst>
            <c:ext xmlns:c16="http://schemas.microsoft.com/office/drawing/2014/chart" uri="{C3380CC4-5D6E-409C-BE32-E72D297353CC}">
              <c16:uniqueId val="{00000006-F7E2-4391-9CC7-2519C602127E}"/>
            </c:ext>
          </c:extLst>
        </c:ser>
        <c:dLbls>
          <c:showLegendKey val="0"/>
          <c:showVal val="0"/>
          <c:showCatName val="0"/>
          <c:showSerName val="0"/>
          <c:showPercent val="0"/>
          <c:showBubbleSize val="0"/>
        </c:dLbls>
        <c:gapWidth val="219"/>
        <c:overlap val="-27"/>
        <c:axId val="1264032144"/>
        <c:axId val="1264035408"/>
      </c:barChart>
      <c:catAx>
        <c:axId val="12640321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1264035408"/>
        <c:crosses val="autoZero"/>
        <c:auto val="1"/>
        <c:lblAlgn val="ctr"/>
        <c:lblOffset val="100"/>
        <c:noMultiLvlLbl val="0"/>
      </c:catAx>
      <c:valAx>
        <c:axId val="1264035408"/>
        <c:scaling>
          <c:orientation val="minMax"/>
          <c:max val="1"/>
          <c:min val="0.4"/>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r>
                  <a:rPr lang="en-US"/>
                  <a:t>GPU Throughtput Comparison</a:t>
                </a:r>
                <a:endParaRPr lang="zh-CN"/>
              </a:p>
            </c:rich>
          </c:tx>
          <c:layout>
            <c:manualLayout>
              <c:xMode val="edge"/>
              <c:yMode val="edge"/>
              <c:x val="7.5265720487201968E-3"/>
              <c:y val="0.24796172157115315"/>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1264032144"/>
        <c:crosses val="autoZero"/>
        <c:crossBetween val="between"/>
      </c:valAx>
      <c:spPr>
        <a:noFill/>
        <a:ln>
          <a:noFill/>
        </a:ln>
        <a:effectLst/>
      </c:spPr>
    </c:plotArea>
    <c:legend>
      <c:legendPos val="t"/>
      <c:layout>
        <c:manualLayout>
          <c:xMode val="edge"/>
          <c:yMode val="edge"/>
          <c:x val="0.30438771172879364"/>
          <c:y val="0"/>
          <c:w val="0.39122457654241272"/>
          <c:h val="0.1091493043327287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latin typeface="Arial" panose="020B0604020202020204" pitchFamily="34" charset="0"/>
          <a:ea typeface="+mn-ea"/>
          <a:cs typeface="Arial" panose="020B0604020202020204" pitchFamily="34" charset="0"/>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442969422210655E-2"/>
          <c:y val="9.5842635632369153E-2"/>
          <c:w val="0.9012753157921376"/>
          <c:h val="0.7836377776713398"/>
        </c:manualLayout>
      </c:layout>
      <c:barChart>
        <c:barDir val="col"/>
        <c:grouping val="clustered"/>
        <c:varyColors val="0"/>
        <c:ser>
          <c:idx val="0"/>
          <c:order val="0"/>
          <c:tx>
            <c:strRef>
              <c:f>'selected bench'!$AI$43</c:f>
              <c:strCache>
                <c:ptCount val="1"/>
                <c:pt idx="0">
                  <c:v>base</c:v>
                </c:pt>
              </c:strCache>
            </c:strRef>
          </c:tx>
          <c:spPr>
            <a:solidFill>
              <a:schemeClr val="accent1"/>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bench'!$AI$44:$AI$62</c:f>
              <c:numCache>
                <c:formatCode>General</c:formatCode>
                <c:ptCount val="1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numCache>
            </c:numRef>
          </c:val>
          <c:extLst>
            <c:ext xmlns:c16="http://schemas.microsoft.com/office/drawing/2014/chart" uri="{C3380CC4-5D6E-409C-BE32-E72D297353CC}">
              <c16:uniqueId val="{00000000-CDCA-43FF-8518-1E65A2CFBA8E}"/>
            </c:ext>
          </c:extLst>
        </c:ser>
        <c:ser>
          <c:idx val="1"/>
          <c:order val="1"/>
          <c:tx>
            <c:strRef>
              <c:f>'selected bench'!$AJ$43</c:f>
              <c:strCache>
                <c:ptCount val="1"/>
                <c:pt idx="0">
                  <c:v>STT</c:v>
                </c:pt>
              </c:strCache>
            </c:strRef>
          </c:tx>
          <c:spPr>
            <a:solidFill>
              <a:schemeClr val="accent2"/>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bench'!$AJ$44:$AJ$62</c:f>
              <c:numCache>
                <c:formatCode>General</c:formatCode>
                <c:ptCount val="19"/>
                <c:pt idx="0">
                  <c:v>0.81610000000000005</c:v>
                </c:pt>
                <c:pt idx="1">
                  <c:v>0.83760000000000001</c:v>
                </c:pt>
                <c:pt idx="2">
                  <c:v>0.18690000000000001</c:v>
                </c:pt>
                <c:pt idx="3">
                  <c:v>0.46389999999999998</c:v>
                </c:pt>
                <c:pt idx="4">
                  <c:v>0.4415</c:v>
                </c:pt>
                <c:pt idx="5">
                  <c:v>0.78500000000000003</c:v>
                </c:pt>
                <c:pt idx="6">
                  <c:v>0.46829999999999999</c:v>
                </c:pt>
                <c:pt idx="7">
                  <c:v>0.62039999999999995</c:v>
                </c:pt>
                <c:pt idx="8">
                  <c:v>0.6623</c:v>
                </c:pt>
                <c:pt idx="9">
                  <c:v>0.47060000000000002</c:v>
                </c:pt>
                <c:pt idx="10">
                  <c:v>0.32979999999999998</c:v>
                </c:pt>
                <c:pt idx="11">
                  <c:v>0.36530000000000001</c:v>
                </c:pt>
                <c:pt idx="12">
                  <c:v>0.83809999999999996</c:v>
                </c:pt>
                <c:pt idx="13">
                  <c:v>0.41239999999999999</c:v>
                </c:pt>
                <c:pt idx="14">
                  <c:v>0.86609999999999998</c:v>
                </c:pt>
                <c:pt idx="15">
                  <c:v>0.80100000000000005</c:v>
                </c:pt>
                <c:pt idx="16">
                  <c:v>0.79010000000000002</c:v>
                </c:pt>
                <c:pt idx="17">
                  <c:v>0.65110000000000001</c:v>
                </c:pt>
                <c:pt idx="18">
                  <c:v>0.55815322148399782</c:v>
                </c:pt>
              </c:numCache>
            </c:numRef>
          </c:val>
          <c:extLst>
            <c:ext xmlns:c16="http://schemas.microsoft.com/office/drawing/2014/chart" uri="{C3380CC4-5D6E-409C-BE32-E72D297353CC}">
              <c16:uniqueId val="{00000001-CDCA-43FF-8518-1E65A2CFBA8E}"/>
            </c:ext>
          </c:extLst>
        </c:ser>
        <c:ser>
          <c:idx val="2"/>
          <c:order val="2"/>
          <c:tx>
            <c:strRef>
              <c:f>'selected bench'!$AK$43</c:f>
              <c:strCache>
                <c:ptCount val="1"/>
                <c:pt idx="0">
                  <c:v>WB</c:v>
                </c:pt>
              </c:strCache>
            </c:strRef>
          </c:tx>
          <c:spPr>
            <a:solidFill>
              <a:schemeClr val="accent3"/>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bench'!$AK$44:$AK$62</c:f>
              <c:numCache>
                <c:formatCode>General</c:formatCode>
                <c:ptCount val="19"/>
                <c:pt idx="0">
                  <c:v>0.93140000000000001</c:v>
                </c:pt>
                <c:pt idx="1">
                  <c:v>0.97550000000000003</c:v>
                </c:pt>
                <c:pt idx="2">
                  <c:v>0.24679999999999999</c:v>
                </c:pt>
                <c:pt idx="3">
                  <c:v>0.53480000000000005</c:v>
                </c:pt>
                <c:pt idx="4">
                  <c:v>0.58599999999999997</c:v>
                </c:pt>
                <c:pt idx="5">
                  <c:v>0.94410000000000005</c:v>
                </c:pt>
                <c:pt idx="6">
                  <c:v>0.56089999999999995</c:v>
                </c:pt>
                <c:pt idx="7">
                  <c:v>0.72470000000000001</c:v>
                </c:pt>
                <c:pt idx="8">
                  <c:v>0.83930000000000005</c:v>
                </c:pt>
                <c:pt idx="9">
                  <c:v>0.55410000000000004</c:v>
                </c:pt>
                <c:pt idx="10">
                  <c:v>0.4274</c:v>
                </c:pt>
                <c:pt idx="11">
                  <c:v>0.44169999999999998</c:v>
                </c:pt>
                <c:pt idx="12">
                  <c:v>0.97450000000000003</c:v>
                </c:pt>
                <c:pt idx="13">
                  <c:v>0.47420000000000001</c:v>
                </c:pt>
                <c:pt idx="14">
                  <c:v>1.0274000000000001</c:v>
                </c:pt>
                <c:pt idx="15">
                  <c:v>0.91690000000000005</c:v>
                </c:pt>
                <c:pt idx="16">
                  <c:v>0.91439999999999999</c:v>
                </c:pt>
                <c:pt idx="17">
                  <c:v>0.755</c:v>
                </c:pt>
                <c:pt idx="18">
                  <c:v>0.66853329661953109</c:v>
                </c:pt>
              </c:numCache>
            </c:numRef>
          </c:val>
          <c:extLst>
            <c:ext xmlns:c16="http://schemas.microsoft.com/office/drawing/2014/chart" uri="{C3380CC4-5D6E-409C-BE32-E72D297353CC}">
              <c16:uniqueId val="{00000002-CDCA-43FF-8518-1E65A2CFBA8E}"/>
            </c:ext>
          </c:extLst>
        </c:ser>
        <c:ser>
          <c:idx val="3"/>
          <c:order val="3"/>
          <c:tx>
            <c:strRef>
              <c:f>'selected bench'!$AL$43</c:f>
              <c:strCache>
                <c:ptCount val="1"/>
                <c:pt idx="0">
                  <c:v>RD</c:v>
                </c:pt>
              </c:strCache>
            </c:strRef>
          </c:tx>
          <c:spPr>
            <a:solidFill>
              <a:schemeClr val="accent4"/>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bench'!$AL$44:$AL$62</c:f>
              <c:numCache>
                <c:formatCode>General</c:formatCode>
                <c:ptCount val="19"/>
                <c:pt idx="0">
                  <c:v>1.4642999999999999</c:v>
                </c:pt>
                <c:pt idx="1">
                  <c:v>1.4954000000000001</c:v>
                </c:pt>
                <c:pt idx="2">
                  <c:v>0.26939999999999997</c:v>
                </c:pt>
                <c:pt idx="3">
                  <c:v>0.78580000000000005</c:v>
                </c:pt>
                <c:pt idx="4">
                  <c:v>0.7248</c:v>
                </c:pt>
                <c:pt idx="5">
                  <c:v>1.3964000000000001</c:v>
                </c:pt>
                <c:pt idx="6">
                  <c:v>0.84540000000000004</c:v>
                </c:pt>
                <c:pt idx="7">
                  <c:v>0.94059999999999999</c:v>
                </c:pt>
                <c:pt idx="8">
                  <c:v>1.1486000000000001</c:v>
                </c:pt>
                <c:pt idx="9">
                  <c:v>0.78369999999999995</c:v>
                </c:pt>
                <c:pt idx="10">
                  <c:v>0.55300000000000005</c:v>
                </c:pt>
                <c:pt idx="11">
                  <c:v>0.58660000000000001</c:v>
                </c:pt>
                <c:pt idx="12">
                  <c:v>1.5039</c:v>
                </c:pt>
                <c:pt idx="13">
                  <c:v>0.60199999999999998</c:v>
                </c:pt>
                <c:pt idx="14">
                  <c:v>1.5233000000000001</c:v>
                </c:pt>
                <c:pt idx="15">
                  <c:v>1.4807999999999999</c:v>
                </c:pt>
                <c:pt idx="16">
                  <c:v>1.3944000000000001</c:v>
                </c:pt>
                <c:pt idx="17">
                  <c:v>1.1453</c:v>
                </c:pt>
                <c:pt idx="18">
                  <c:v>0.94413117403322822</c:v>
                </c:pt>
              </c:numCache>
            </c:numRef>
          </c:val>
          <c:extLst>
            <c:ext xmlns:c16="http://schemas.microsoft.com/office/drawing/2014/chart" uri="{C3380CC4-5D6E-409C-BE32-E72D297353CC}">
              <c16:uniqueId val="{00000003-CDCA-43FF-8518-1E65A2CFBA8E}"/>
            </c:ext>
          </c:extLst>
        </c:ser>
        <c:ser>
          <c:idx val="4"/>
          <c:order val="4"/>
          <c:tx>
            <c:strRef>
              <c:f>'selected bench'!$AM$43</c:f>
              <c:strCache>
                <c:ptCount val="1"/>
                <c:pt idx="0">
                  <c:v>CO</c:v>
                </c:pt>
              </c:strCache>
            </c:strRef>
          </c:tx>
          <c:spPr>
            <a:solidFill>
              <a:schemeClr val="accent5"/>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bench'!$AM$44:$AM$62</c:f>
              <c:numCache>
                <c:formatCode>General</c:formatCode>
                <c:ptCount val="19"/>
                <c:pt idx="0">
                  <c:v>1.0690999999999999</c:v>
                </c:pt>
                <c:pt idx="1">
                  <c:v>1.2132000000000001</c:v>
                </c:pt>
                <c:pt idx="2">
                  <c:v>0.25430000000000003</c:v>
                </c:pt>
                <c:pt idx="3">
                  <c:v>0.63870000000000005</c:v>
                </c:pt>
                <c:pt idx="4">
                  <c:v>0.68279999999999996</c:v>
                </c:pt>
                <c:pt idx="5">
                  <c:v>1.2151000000000001</c:v>
                </c:pt>
                <c:pt idx="6">
                  <c:v>0.67500000000000004</c:v>
                </c:pt>
                <c:pt idx="7">
                  <c:v>0.84409999999999996</c:v>
                </c:pt>
                <c:pt idx="8">
                  <c:v>0.9425</c:v>
                </c:pt>
                <c:pt idx="9">
                  <c:v>0.57779999999999998</c:v>
                </c:pt>
                <c:pt idx="10">
                  <c:v>0.47920000000000001</c:v>
                </c:pt>
                <c:pt idx="11">
                  <c:v>0.49930000000000002</c:v>
                </c:pt>
                <c:pt idx="12">
                  <c:v>1.2228000000000001</c:v>
                </c:pt>
                <c:pt idx="13">
                  <c:v>0.51959999999999995</c:v>
                </c:pt>
                <c:pt idx="14">
                  <c:v>1.2754000000000001</c:v>
                </c:pt>
                <c:pt idx="15">
                  <c:v>1.1641999999999999</c:v>
                </c:pt>
                <c:pt idx="16">
                  <c:v>1.1266</c:v>
                </c:pt>
                <c:pt idx="17">
                  <c:v>0.97760000000000002</c:v>
                </c:pt>
                <c:pt idx="18">
                  <c:v>0.7872234098092622</c:v>
                </c:pt>
              </c:numCache>
            </c:numRef>
          </c:val>
          <c:extLst>
            <c:ext xmlns:c16="http://schemas.microsoft.com/office/drawing/2014/chart" uri="{C3380CC4-5D6E-409C-BE32-E72D297353CC}">
              <c16:uniqueId val="{00000004-CDCA-43FF-8518-1E65A2CFBA8E}"/>
            </c:ext>
          </c:extLst>
        </c:ser>
        <c:ser>
          <c:idx val="5"/>
          <c:order val="5"/>
          <c:tx>
            <c:strRef>
              <c:f>'selected bench'!$AN$43</c:f>
              <c:strCache>
                <c:ptCount val="1"/>
                <c:pt idx="0">
                  <c:v>CORB</c:v>
                </c:pt>
              </c:strCache>
            </c:strRef>
          </c:tx>
          <c:spPr>
            <a:solidFill>
              <a:schemeClr val="accent6"/>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bench'!$AN$44:$AN$62</c:f>
              <c:numCache>
                <c:formatCode>General</c:formatCode>
                <c:ptCount val="19"/>
                <c:pt idx="0">
                  <c:v>1.0521</c:v>
                </c:pt>
                <c:pt idx="1">
                  <c:v>1.1837</c:v>
                </c:pt>
                <c:pt idx="2">
                  <c:v>0.3034</c:v>
                </c:pt>
                <c:pt idx="3">
                  <c:v>0.66239999999999999</c:v>
                </c:pt>
                <c:pt idx="4">
                  <c:v>0.6179</c:v>
                </c:pt>
                <c:pt idx="5">
                  <c:v>1.1655</c:v>
                </c:pt>
                <c:pt idx="6">
                  <c:v>0.6613</c:v>
                </c:pt>
                <c:pt idx="7">
                  <c:v>0.86409999999999998</c:v>
                </c:pt>
                <c:pt idx="8">
                  <c:v>0.98370000000000002</c:v>
                </c:pt>
                <c:pt idx="9">
                  <c:v>0.61629999999999996</c:v>
                </c:pt>
                <c:pt idx="10">
                  <c:v>0.51229999999999998</c:v>
                </c:pt>
                <c:pt idx="11">
                  <c:v>0.53280000000000005</c:v>
                </c:pt>
                <c:pt idx="12">
                  <c:v>1.2433000000000001</c:v>
                </c:pt>
                <c:pt idx="13">
                  <c:v>0.55410000000000004</c:v>
                </c:pt>
                <c:pt idx="14">
                  <c:v>1.2290000000000001</c:v>
                </c:pt>
                <c:pt idx="15">
                  <c:v>1.1862999999999999</c:v>
                </c:pt>
                <c:pt idx="16">
                  <c:v>1.0616000000000001</c:v>
                </c:pt>
                <c:pt idx="17">
                  <c:v>0.96589999999999998</c:v>
                </c:pt>
                <c:pt idx="18">
                  <c:v>0.79885002473029365</c:v>
                </c:pt>
              </c:numCache>
            </c:numRef>
          </c:val>
          <c:extLst>
            <c:ext xmlns:c16="http://schemas.microsoft.com/office/drawing/2014/chart" uri="{C3380CC4-5D6E-409C-BE32-E72D297353CC}">
              <c16:uniqueId val="{00000005-CDCA-43FF-8518-1E65A2CFBA8E}"/>
            </c:ext>
          </c:extLst>
        </c:ser>
        <c:ser>
          <c:idx val="6"/>
          <c:order val="6"/>
          <c:tx>
            <c:strRef>
              <c:f>'selected bench'!$AO$43</c:f>
              <c:strCache>
                <c:ptCount val="1"/>
                <c:pt idx="0">
                  <c:v>CORBAR</c:v>
                </c:pt>
              </c:strCache>
            </c:strRef>
          </c:tx>
          <c:spPr>
            <a:solidFill>
              <a:schemeClr val="accent1">
                <a:lumMod val="60000"/>
              </a:schemeClr>
            </a:solidFill>
            <a:ln>
              <a:noFill/>
            </a:ln>
            <a:effectLst/>
          </c:spPr>
          <c:invertIfNegative val="0"/>
          <c:cat>
            <c:strRef>
              <c:f>'selected bench'!$AH$44:$AH$62</c:f>
              <c:strCache>
                <c:ptCount val="19"/>
                <c:pt idx="0">
                  <c:v>AES</c:v>
                </c:pt>
                <c:pt idx="1">
                  <c:v>BAC</c:v>
                </c:pt>
                <c:pt idx="2">
                  <c:v>BFS</c:v>
                </c:pt>
                <c:pt idx="3">
                  <c:v>CFD</c:v>
                </c:pt>
                <c:pt idx="4">
                  <c:v>LAV</c:v>
                </c:pt>
                <c:pt idx="5">
                  <c:v>LPS</c:v>
                </c:pt>
                <c:pt idx="6">
                  <c:v>LUD</c:v>
                </c:pt>
                <c:pt idx="7">
                  <c:v>MUM</c:v>
                </c:pt>
                <c:pt idx="8">
                  <c:v>NEU</c:v>
                </c:pt>
                <c:pt idx="9">
                  <c:v>NN</c:v>
                </c:pt>
                <c:pt idx="10">
                  <c:v>NW</c:v>
                </c:pt>
                <c:pt idx="11">
                  <c:v>PVC</c:v>
                </c:pt>
                <c:pt idx="12">
                  <c:v>SRA</c:v>
                </c:pt>
                <c:pt idx="13">
                  <c:v>SSC</c:v>
                </c:pt>
                <c:pt idx="14">
                  <c:v>PAT</c:v>
                </c:pt>
                <c:pt idx="15">
                  <c:v>MON</c:v>
                </c:pt>
                <c:pt idx="16">
                  <c:v>SAD</c:v>
                </c:pt>
                <c:pt idx="17">
                  <c:v>SCP</c:v>
                </c:pt>
                <c:pt idx="18">
                  <c:v>AVG</c:v>
                </c:pt>
              </c:strCache>
            </c:strRef>
          </c:cat>
          <c:val>
            <c:numRef>
              <c:f>'selected bench'!$AO$44:$AO$62</c:f>
              <c:numCache>
                <c:formatCode>General</c:formatCode>
                <c:ptCount val="19"/>
                <c:pt idx="0">
                  <c:v>1.0653999999999999</c:v>
                </c:pt>
                <c:pt idx="1">
                  <c:v>1.2108000000000001</c:v>
                </c:pt>
                <c:pt idx="2">
                  <c:v>0.3034</c:v>
                </c:pt>
                <c:pt idx="3">
                  <c:v>0.67259999999999998</c:v>
                </c:pt>
                <c:pt idx="4">
                  <c:v>0.62590000000000001</c:v>
                </c:pt>
                <c:pt idx="5">
                  <c:v>1.1949000000000001</c:v>
                </c:pt>
                <c:pt idx="6">
                  <c:v>0.6724</c:v>
                </c:pt>
                <c:pt idx="7">
                  <c:v>0.87819999999999998</c:v>
                </c:pt>
                <c:pt idx="8">
                  <c:v>0.97619999999999996</c:v>
                </c:pt>
                <c:pt idx="9">
                  <c:v>0.62390000000000001</c:v>
                </c:pt>
                <c:pt idx="10">
                  <c:v>0.5141</c:v>
                </c:pt>
                <c:pt idx="11">
                  <c:v>0.54620000000000002</c:v>
                </c:pt>
                <c:pt idx="12">
                  <c:v>1.2703</c:v>
                </c:pt>
                <c:pt idx="13">
                  <c:v>0.55859999999999999</c:v>
                </c:pt>
                <c:pt idx="14">
                  <c:v>1.2565999999999999</c:v>
                </c:pt>
                <c:pt idx="15">
                  <c:v>1.2118</c:v>
                </c:pt>
                <c:pt idx="16">
                  <c:v>1.0811999999999999</c:v>
                </c:pt>
                <c:pt idx="17">
                  <c:v>0.99729999999999996</c:v>
                </c:pt>
                <c:pt idx="18">
                  <c:v>0.81125525062851078</c:v>
                </c:pt>
              </c:numCache>
            </c:numRef>
          </c:val>
          <c:extLst>
            <c:ext xmlns:c16="http://schemas.microsoft.com/office/drawing/2014/chart" uri="{C3380CC4-5D6E-409C-BE32-E72D297353CC}">
              <c16:uniqueId val="{00000006-CDCA-43FF-8518-1E65A2CFBA8E}"/>
            </c:ext>
          </c:extLst>
        </c:ser>
        <c:dLbls>
          <c:showLegendKey val="0"/>
          <c:showVal val="0"/>
          <c:showCatName val="0"/>
          <c:showSerName val="0"/>
          <c:showPercent val="0"/>
          <c:showBubbleSize val="0"/>
        </c:dLbls>
        <c:gapWidth val="219"/>
        <c:overlap val="-27"/>
        <c:axId val="1264027792"/>
        <c:axId val="1264022352"/>
      </c:barChart>
      <c:catAx>
        <c:axId val="12640277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1264022352"/>
        <c:crosses val="autoZero"/>
        <c:auto val="1"/>
        <c:lblAlgn val="ctr"/>
        <c:lblOffset val="100"/>
        <c:noMultiLvlLbl val="0"/>
      </c:catAx>
      <c:valAx>
        <c:axId val="1264022352"/>
        <c:scaling>
          <c:orientation val="minMax"/>
          <c:max val="1.5"/>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r>
                  <a:rPr lang="en-US" dirty="0"/>
                  <a:t>RF. Energy Consumption Comparison</a:t>
                </a:r>
                <a:endParaRPr lang="zh-CN" dirty="0"/>
              </a:p>
            </c:rich>
          </c:tx>
          <c:layout>
            <c:manualLayout>
              <c:xMode val="edge"/>
              <c:yMode val="edge"/>
              <c:x val="5.7220016919372679E-3"/>
              <c:y val="0.26864300949961017"/>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1264027792"/>
        <c:crosses val="autoZero"/>
        <c:crossBetween val="between"/>
      </c:valAx>
      <c:spPr>
        <a:noFill/>
        <a:ln>
          <a:noFill/>
        </a:ln>
        <a:effectLst/>
      </c:spPr>
    </c:plotArea>
    <c:legend>
      <c:legendPos val="t"/>
      <c:layout>
        <c:manualLayout>
          <c:xMode val="edge"/>
          <c:yMode val="edge"/>
          <c:x val="0.30511408632236819"/>
          <c:y val="4.4769605738405908E-3"/>
          <c:w val="0.37916454810092487"/>
          <c:h val="0.1004278902196992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latin typeface="Arial" panose="020B0604020202020204" pitchFamily="34" charset="0"/>
          <a:cs typeface="Arial" panose="020B0604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91961E31-4C55-49FB-98C8-64674C7ACEAE}" type="datetimeFigureOut">
              <a:rPr lang="zh-CN" altLang="en-US" smtClean="0"/>
              <a:t>2016/5/10</a:t>
            </a:fld>
            <a:endParaRPr lang="zh-CN" altLang="en-US"/>
          </a:p>
        </p:txBody>
      </p:sp>
      <p:sp>
        <p:nvSpPr>
          <p:cNvPr id="4" name="幻灯片图像占位符 3"/>
          <p:cNvSpPr>
            <a:spLocks noGrp="1" noRot="1" noChangeAspect="1"/>
          </p:cNvSpPr>
          <p:nvPr>
            <p:ph type="sldImg" idx="2"/>
          </p:nvPr>
        </p:nvSpPr>
        <p:spPr>
          <a:xfrm>
            <a:off x="2325688" y="1162050"/>
            <a:ext cx="2352675" cy="313531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23CF6CAB-1D0B-4B5B-89DE-2D81D16CB9E6}" type="slidenum">
              <a:rPr lang="zh-CN" altLang="en-US" smtClean="0"/>
              <a:t>‹#›</a:t>
            </a:fld>
            <a:endParaRPr lang="zh-CN" altLang="en-US"/>
          </a:p>
        </p:txBody>
      </p:sp>
    </p:spTree>
    <p:extLst>
      <p:ext uri="{BB962C8B-B14F-4D97-AF65-F5344CB8AC3E}">
        <p14:creationId xmlns:p14="http://schemas.microsoft.com/office/powerpoint/2010/main" val="219751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F6CAB-1D0B-4B5B-89DE-2D81D16CB9E6}" type="slidenum">
              <a:rPr lang="zh-CN" altLang="en-US" smtClean="0"/>
              <a:t>1</a:t>
            </a:fld>
            <a:endParaRPr lang="zh-CN" altLang="en-US"/>
          </a:p>
        </p:txBody>
      </p:sp>
    </p:spTree>
    <p:extLst>
      <p:ext uri="{BB962C8B-B14F-4D97-AF65-F5344CB8AC3E}">
        <p14:creationId xmlns:p14="http://schemas.microsoft.com/office/powerpoint/2010/main" val="594095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3200400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32918400" cy="5486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0462200"/>
            <a:ext cx="32918400" cy="3429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nstructions"/>
          <p:cNvSpPr/>
          <p:nvPr userDrawn="1"/>
        </p:nvSpPr>
        <p:spPr>
          <a:xfrm>
            <a:off x="-137160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a:solidFill>
                  <a:srgbClr val="7F7F7F"/>
                </a:solidFill>
                <a:latin typeface="Calibri" pitchFamily="34" charset="0"/>
                <a:cs typeface="Calibri" panose="020F0502020204030204" pitchFamily="34" charset="0"/>
              </a:rPr>
              <a:t>Poster Print Size:</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600" dirty="0">
                <a:solidFill>
                  <a:srgbClr val="7F7F7F"/>
                </a:solidFill>
                <a:latin typeface="Calibri" pitchFamily="34" charset="0"/>
                <a:cs typeface="Calibri" panose="020F0502020204030204" pitchFamily="34" charset="0"/>
              </a:rPr>
              <a:t>This poster template is 48” high by 36” wide. It can be used to print any poster with a 4:3 aspect ratio.</a:t>
            </a:r>
          </a:p>
          <a:p>
            <a:pPr lvl="0">
              <a:spcBef>
                <a:spcPts val="0"/>
              </a:spcBef>
              <a:spcAft>
                <a:spcPts val="2400"/>
              </a:spcAft>
            </a:pPr>
            <a:r>
              <a:rPr lang="en-US" sz="9600" dirty="0">
                <a:solidFill>
                  <a:srgbClr val="7F7F7F"/>
                </a:solidFill>
                <a:latin typeface="Calibri" pitchFamily="34" charset="0"/>
                <a:cs typeface="Calibri" panose="020F0502020204030204" pitchFamily="34" charset="0"/>
              </a:rPr>
              <a:t>Placeholders</a:t>
            </a:r>
            <a:r>
              <a:rPr sz="9600" dirty="0">
                <a:solidFill>
                  <a:srgbClr val="7F7F7F"/>
                </a:solidFill>
                <a:latin typeface="Calibri" pitchFamily="34" charset="0"/>
                <a:cs typeface="Calibri" panose="020F0502020204030204" pitchFamily="34" charset="0"/>
              </a:rPr>
              <a:t>:</a:t>
            </a:r>
          </a:p>
          <a:p>
            <a:pPr lvl="0">
              <a:spcBef>
                <a:spcPts val="0"/>
              </a:spcBef>
              <a:spcAft>
                <a:spcPts val="2400"/>
              </a:spcAft>
            </a:pPr>
            <a:r>
              <a:rPr sz="6600" dirty="0">
                <a:solidFill>
                  <a:srgbClr val="7F7F7F"/>
                </a:solidFill>
                <a:latin typeface="Calibri" pitchFamily="34" charset="0"/>
                <a:cs typeface="Calibri" panose="020F0502020204030204" pitchFamily="34" charset="0"/>
              </a:rPr>
              <a:t>The </a:t>
            </a:r>
            <a:r>
              <a:rPr lang="en-US" sz="6600" dirty="0">
                <a:solidFill>
                  <a:srgbClr val="7F7F7F"/>
                </a:solidFill>
                <a:latin typeface="Calibri" pitchFamily="34" charset="0"/>
                <a:cs typeface="Calibri" panose="020F0502020204030204" pitchFamily="34" charset="0"/>
              </a:rPr>
              <a:t>various elements included</a:t>
            </a:r>
            <a:r>
              <a:rPr sz="6600" dirty="0">
                <a:solidFill>
                  <a:srgbClr val="7F7F7F"/>
                </a:solidFill>
                <a:latin typeface="Calibri" pitchFamily="34" charset="0"/>
                <a:cs typeface="Calibri" panose="020F0502020204030204" pitchFamily="34" charset="0"/>
              </a:rPr>
              <a:t> in this </a:t>
            </a:r>
            <a:r>
              <a:rPr lang="en-US" sz="6600" dirty="0">
                <a:solidFill>
                  <a:srgbClr val="7F7F7F"/>
                </a:solidFill>
                <a:latin typeface="Calibri" pitchFamily="34" charset="0"/>
                <a:cs typeface="Calibri" panose="020F0502020204030204" pitchFamily="34" charset="0"/>
              </a:rPr>
              <a:t>poster are ones</a:t>
            </a:r>
            <a:r>
              <a:rPr lang="en-US" sz="6600" baseline="0" dirty="0">
                <a:solidFill>
                  <a:srgbClr val="7F7F7F"/>
                </a:solidFill>
                <a:latin typeface="Calibri" pitchFamily="34" charset="0"/>
                <a:cs typeface="Calibri" panose="020F0502020204030204" pitchFamily="34" charset="0"/>
              </a:rPr>
              <a:t> we often see in medical, research, and scientific posters.</a:t>
            </a:r>
            <a:r>
              <a:rPr sz="6600" dirty="0">
                <a:solidFill>
                  <a:srgbClr val="7F7F7F"/>
                </a:solidFill>
                <a:latin typeface="Calibri" pitchFamily="34" charset="0"/>
                <a:cs typeface="Calibri" panose="020F0502020204030204" pitchFamily="34" charset="0"/>
              </a:rPr>
              <a:t> </a:t>
            </a:r>
            <a:r>
              <a:rPr lang="en-US" sz="6600" dirty="0">
                <a:solidFill>
                  <a:srgbClr val="7F7F7F"/>
                </a:solidFill>
                <a:latin typeface="Calibri" pitchFamily="34" charset="0"/>
                <a:cs typeface="Calibri" panose="020F0502020204030204" pitchFamily="34" charset="0"/>
              </a:rPr>
              <a:t>Feel</a:t>
            </a:r>
            <a:r>
              <a:rPr lang="en-US" sz="66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9600" dirty="0">
                <a:solidFill>
                  <a:srgbClr val="7F7F7F"/>
                </a:solidFill>
                <a:latin typeface="Calibri" pitchFamily="34" charset="0"/>
                <a:cs typeface="Calibri" panose="020F0502020204030204" pitchFamily="34" charset="0"/>
              </a:rPr>
              <a:t>Image</a:t>
            </a:r>
            <a:r>
              <a:rPr lang="en-US" sz="9600" baseline="0" dirty="0">
                <a:solidFill>
                  <a:srgbClr val="7F7F7F"/>
                </a:solidFill>
                <a:latin typeface="Calibri" pitchFamily="34" charset="0"/>
                <a:cs typeface="Calibri" panose="020F0502020204030204" pitchFamily="34" charset="0"/>
              </a:rPr>
              <a:t> Quality</a:t>
            </a:r>
            <a:r>
              <a:rPr lang="en-US" sz="9600" dirty="0">
                <a:solidFill>
                  <a:srgbClr val="7F7F7F"/>
                </a:solidFill>
                <a:latin typeface="Calibri" pitchFamily="34" charset="0"/>
                <a:cs typeface="Calibri" panose="020F0502020204030204" pitchFamily="34" charset="0"/>
              </a:rPr>
              <a:t>:</a:t>
            </a:r>
          </a:p>
          <a:p>
            <a:pPr lvl="0">
              <a:spcBef>
                <a:spcPts val="0"/>
              </a:spcBef>
              <a:spcAft>
                <a:spcPts val="2400"/>
              </a:spcAft>
            </a:pPr>
            <a:r>
              <a:rPr lang="en-US" sz="6600" dirty="0">
                <a:solidFill>
                  <a:srgbClr val="7F7F7F"/>
                </a:solidFill>
                <a:latin typeface="Calibri" pitchFamily="34" charset="0"/>
                <a:cs typeface="Calibri" panose="020F0502020204030204" pitchFamily="34" charset="0"/>
              </a:rPr>
              <a:t>You can place digital photos or logo art in your poster file by selecting the </a:t>
            </a:r>
            <a:r>
              <a:rPr lang="en-US" sz="6600" b="1" dirty="0">
                <a:solidFill>
                  <a:srgbClr val="7F7F7F"/>
                </a:solidFill>
                <a:latin typeface="Calibri" pitchFamily="34" charset="0"/>
                <a:cs typeface="Calibri" panose="020F0502020204030204" pitchFamily="34" charset="0"/>
              </a:rPr>
              <a:t>Insert, Picture</a:t>
            </a:r>
            <a:r>
              <a:rPr lang="en-US" sz="66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600" b="1" dirty="0">
                <a:solidFill>
                  <a:srgbClr val="7F7F7F"/>
                </a:solidFill>
                <a:latin typeface="Calibri" pitchFamily="34" charset="0"/>
                <a:cs typeface="Calibri" panose="020F0502020204030204" pitchFamily="34" charset="0"/>
              </a:rPr>
              <a:t>150-200 pixels per inch in their final printed size</a:t>
            </a:r>
            <a:r>
              <a:rPr lang="en-US" sz="6600" dirty="0">
                <a:solidFill>
                  <a:srgbClr val="7F7F7F"/>
                </a:solidFill>
                <a:latin typeface="Calibri" pitchFamily="34" charset="0"/>
                <a:cs typeface="Calibri" panose="020F0502020204030204" pitchFamily="34" charset="0"/>
              </a:rPr>
              <a:t>. For instance, a 1600 x 1200 pixel</a:t>
            </a:r>
            <a:r>
              <a:rPr lang="en-US" sz="6600" baseline="0" dirty="0">
                <a:solidFill>
                  <a:srgbClr val="7F7F7F"/>
                </a:solidFill>
                <a:latin typeface="Calibri" pitchFamily="34" charset="0"/>
                <a:cs typeface="Calibri" panose="020F0502020204030204" pitchFamily="34" charset="0"/>
              </a:rPr>
              <a:t> photo will usually look fine up to </a:t>
            </a:r>
            <a:r>
              <a:rPr lang="en-US" sz="6600" dirty="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6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6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400"/>
              </a:spcAft>
            </a:pPr>
            <a:br>
              <a:rPr lang="en-US" sz="4800" dirty="0">
                <a:solidFill>
                  <a:srgbClr val="7F7F7F"/>
                </a:solidFill>
                <a:latin typeface="Calibri" pitchFamily="34" charset="0"/>
                <a:cs typeface="Calibri" panose="020F0502020204030204" pitchFamily="34" charset="0"/>
              </a:rPr>
            </a:br>
            <a:r>
              <a:rPr lang="en-US" sz="4800" dirty="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3832800" y="0"/>
            <a:ext cx="12801600" cy="43891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a:solidFill>
                    <a:schemeClr val="bg1">
                      <a:lumMod val="50000"/>
                    </a:schemeClr>
                  </a:solidFill>
                  <a:latin typeface="Calibri" pitchFamily="34" charset="0"/>
                  <a:cs typeface="Calibri" panose="020F0502020204030204" pitchFamily="34" charset="0"/>
                </a:rPr>
                <a:t>Change</a:t>
              </a:r>
              <a:r>
                <a:rPr lang="en-US" sz="9600" baseline="0" dirty="0">
                  <a:solidFill>
                    <a:schemeClr val="bg1">
                      <a:lumMod val="50000"/>
                    </a:schemeClr>
                  </a:solidFill>
                  <a:latin typeface="Calibri" pitchFamily="34" charset="0"/>
                  <a:cs typeface="Calibri" panose="020F0502020204030204" pitchFamily="34" charset="0"/>
                </a:rPr>
                <a:t> Color Theme</a:t>
              </a:r>
              <a:r>
                <a:rPr lang="en-US" sz="9600" dirty="0">
                  <a:solidFill>
                    <a:schemeClr val="bg1">
                      <a:lumMod val="50000"/>
                    </a:schemeClr>
                  </a:solidFill>
                  <a:latin typeface="Calibri" pitchFamily="34" charset="0"/>
                  <a:cs typeface="Calibri" panose="020F0502020204030204" pitchFamily="34" charset="0"/>
                </a:rPr>
                <a:t>:</a:t>
              </a:r>
              <a:endParaRPr sz="960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6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400"/>
                </a:spcAft>
              </a:pPr>
              <a:r>
                <a:rPr lang="en-US" sz="6600" baseline="0" dirty="0">
                  <a:solidFill>
                    <a:schemeClr val="bg1">
                      <a:lumMod val="50000"/>
                    </a:schemeClr>
                  </a:solidFill>
                  <a:latin typeface="Calibri" pitchFamily="34" charset="0"/>
                  <a:cs typeface="Calibri" panose="020F0502020204030204" pitchFamily="34" charset="0"/>
                </a:rPr>
                <a:t>To change the color theme, select the </a:t>
              </a:r>
              <a:r>
                <a:rPr lang="en-US" sz="6600" b="1" baseline="0" dirty="0">
                  <a:solidFill>
                    <a:schemeClr val="bg1">
                      <a:lumMod val="50000"/>
                    </a:schemeClr>
                  </a:solidFill>
                  <a:latin typeface="Calibri" pitchFamily="34" charset="0"/>
                  <a:cs typeface="Calibri" panose="020F0502020204030204" pitchFamily="34" charset="0"/>
                </a:rPr>
                <a:t>Design</a:t>
              </a:r>
              <a:r>
                <a:rPr lang="en-US" sz="6600" baseline="0" dirty="0">
                  <a:solidFill>
                    <a:schemeClr val="bg1">
                      <a:lumMod val="50000"/>
                    </a:schemeClr>
                  </a:solidFill>
                  <a:latin typeface="Calibri" pitchFamily="34" charset="0"/>
                  <a:cs typeface="Calibri" panose="020F0502020204030204" pitchFamily="34" charset="0"/>
                </a:rPr>
                <a:t> tab, then select the </a:t>
              </a:r>
              <a:r>
                <a:rPr lang="en-US" sz="6600" b="1" baseline="0" dirty="0">
                  <a:solidFill>
                    <a:schemeClr val="bg1">
                      <a:lumMod val="50000"/>
                    </a:schemeClr>
                  </a:solidFill>
                  <a:latin typeface="Calibri" pitchFamily="34" charset="0"/>
                  <a:cs typeface="Calibri" panose="020F0502020204030204" pitchFamily="34" charset="0"/>
                </a:rPr>
                <a:t>Colors</a:t>
              </a:r>
              <a:r>
                <a:rPr lang="en-US" sz="66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400"/>
                </a:spcAft>
              </a:pPr>
              <a:r>
                <a:rPr lang="en-US" sz="96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400"/>
                </a:spcAft>
              </a:pPr>
              <a:r>
                <a:rPr lang="en-US" sz="6600" dirty="0">
                  <a:solidFill>
                    <a:schemeClr val="bg1">
                      <a:lumMod val="50000"/>
                    </a:schemeClr>
                  </a:solidFill>
                  <a:latin typeface="Calibri" pitchFamily="34" charset="0"/>
                  <a:cs typeface="Calibri" panose="020F0502020204030204" pitchFamily="34" charset="0"/>
                </a:rPr>
                <a:t>Once your poster file is ready, visit</a:t>
              </a:r>
              <a:r>
                <a:rPr lang="en-US" sz="6600" baseline="0" dirty="0">
                  <a:solidFill>
                    <a:schemeClr val="bg1">
                      <a:lumMod val="50000"/>
                    </a:schemeClr>
                  </a:solidFill>
                  <a:latin typeface="Calibri" pitchFamily="34" charset="0"/>
                  <a:cs typeface="Calibri" panose="020F0502020204030204" pitchFamily="34" charset="0"/>
                </a:rPr>
                <a:t> </a:t>
              </a:r>
              <a:r>
                <a:rPr lang="en-US" sz="6600" b="1" baseline="0" dirty="0">
                  <a:solidFill>
                    <a:schemeClr val="bg1">
                      <a:lumMod val="50000"/>
                    </a:schemeClr>
                  </a:solidFill>
                  <a:latin typeface="Calibri" pitchFamily="34" charset="0"/>
                  <a:cs typeface="Calibri" panose="020F0502020204030204" pitchFamily="34" charset="0"/>
                </a:rPr>
                <a:t>www.genigraphics.com</a:t>
              </a:r>
              <a:r>
                <a:rPr lang="en-US" sz="66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400"/>
                </a:spcAft>
              </a:pPr>
              <a:r>
                <a:rPr lang="en-US" sz="66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600" baseline="0" dirty="0">
                  <a:solidFill>
                    <a:schemeClr val="bg1">
                      <a:lumMod val="50000"/>
                    </a:schemeClr>
                  </a:solidFill>
                  <a:latin typeface="Calibri" pitchFamily="34" charset="0"/>
                  <a:cs typeface="Calibri" panose="020F0502020204030204" pitchFamily="34" charset="0"/>
                </a:rPr>
                <a:t>US and Canada:  1-800-790-4001</a:t>
              </a:r>
              <a:br>
                <a:rPr lang="en-US" sz="6600" baseline="0" dirty="0">
                  <a:solidFill>
                    <a:schemeClr val="bg1">
                      <a:lumMod val="50000"/>
                    </a:schemeClr>
                  </a:solidFill>
                  <a:latin typeface="Calibri" pitchFamily="34" charset="0"/>
                  <a:cs typeface="Calibri" panose="020F0502020204030204" pitchFamily="34" charset="0"/>
                </a:rPr>
              </a:br>
              <a:r>
                <a:rPr lang="en-US" sz="66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800" dirty="0">
                  <a:solidFill>
                    <a:schemeClr val="bg1">
                      <a:lumMod val="50000"/>
                    </a:schemeClr>
                  </a:solidFill>
                  <a:latin typeface="Calibri" pitchFamily="34" charset="0"/>
                  <a:cs typeface="Calibri" panose="020F0502020204030204" pitchFamily="34" charset="0"/>
                </a:rPr>
              </a:br>
              <a:r>
                <a:rPr lang="en-US" sz="4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dirty="0"/>
              <a:t>Click to edit Master title style</a:t>
            </a:r>
          </a:p>
        </p:txBody>
      </p:sp>
      <p:sp>
        <p:nvSpPr>
          <p:cNvPr id="3" name="Text Placeholder 2"/>
          <p:cNvSpPr>
            <a:spLocks noGrp="1"/>
          </p:cNvSpPr>
          <p:nvPr>
            <p:ph type="body" idx="1"/>
          </p:nvPr>
        </p:nvSpPr>
        <p:spPr>
          <a:xfrm>
            <a:off x="1645920" y="10241283"/>
            <a:ext cx="29626560" cy="28966163"/>
          </a:xfrm>
          <a:prstGeom prst="rect">
            <a:avLst/>
          </a:prstGeom>
        </p:spPr>
        <p:txBody>
          <a:bodyPr vert="horz" lIns="438912" tIns="219456" rIns="438912" bIns="21945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5D6BDF-9D0E-4E2B-85B8-D8F4790360C9}" type="datetimeFigureOut">
              <a:rPr lang="en-US" smtClean="0"/>
              <a:t>5/10/2016</a:t>
            </a:fld>
            <a:endParaRPr lang="en-US" dirty="0"/>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389120" rtl="0" eaLnBrk="1" latinLnBrk="0" hangingPunct="1">
        <a:spcBef>
          <a:spcPct val="0"/>
        </a:spcBef>
        <a:buNone/>
        <a:defRPr sz="8000" kern="1200">
          <a:solidFill>
            <a:schemeClr val="tx1"/>
          </a:solidFill>
          <a:latin typeface="+mj-lt"/>
          <a:ea typeface="+mj-ea"/>
          <a:cs typeface="+mj-cs"/>
        </a:defRPr>
      </a:lvl1pPr>
    </p:titleStyle>
    <p:bodyStyle>
      <a:lvl1pPr marL="4572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9144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3716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18288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22860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xml"/><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image" Target="../media/image7.jpg"/><Relationship Id="rId5" Type="http://schemas.openxmlformats.org/officeDocument/2006/relationships/chart" Target="../charts/chart2.xml"/><Relationship Id="rId10" Type="http://schemas.openxmlformats.org/officeDocument/2006/relationships/image" Target="../media/image6.emf"/><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 name="图表 101"/>
          <p:cNvGraphicFramePr>
            <a:graphicFrameLocks/>
          </p:cNvGraphicFramePr>
          <p:nvPr>
            <p:extLst>
              <p:ext uri="{D42A27DB-BD31-4B8C-83A1-F6EECF244321}">
                <p14:modId xmlns:p14="http://schemas.microsoft.com/office/powerpoint/2010/main" val="3345291211"/>
              </p:ext>
            </p:extLst>
          </p:nvPr>
        </p:nvGraphicFramePr>
        <p:xfrm>
          <a:off x="7605184" y="27454763"/>
          <a:ext cx="8352471" cy="4276649"/>
        </p:xfrm>
        <a:graphic>
          <a:graphicData uri="http://schemas.openxmlformats.org/drawingml/2006/chart">
            <c:chart xmlns:c="http://schemas.openxmlformats.org/drawingml/2006/chart" xmlns:r="http://schemas.openxmlformats.org/officeDocument/2006/relationships" r:id="rId3"/>
          </a:graphicData>
        </a:graphic>
      </p:graphicFrame>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46627" y="15637712"/>
            <a:ext cx="6311351" cy="5171319"/>
          </a:xfrm>
          <a:prstGeom prst="rect">
            <a:avLst/>
          </a:prstGeom>
        </p:spPr>
      </p:pic>
      <p:graphicFrame>
        <p:nvGraphicFramePr>
          <p:cNvPr id="92" name="图表 91"/>
          <p:cNvGraphicFramePr>
            <a:graphicFrameLocks/>
          </p:cNvGraphicFramePr>
          <p:nvPr>
            <p:extLst>
              <p:ext uri="{D42A27DB-BD31-4B8C-83A1-F6EECF244321}">
                <p14:modId xmlns:p14="http://schemas.microsoft.com/office/powerpoint/2010/main" val="3848459107"/>
              </p:ext>
            </p:extLst>
          </p:nvPr>
        </p:nvGraphicFramePr>
        <p:xfrm>
          <a:off x="16945209" y="25767075"/>
          <a:ext cx="14156511" cy="3715513"/>
        </p:xfrm>
        <a:graphic>
          <a:graphicData uri="http://schemas.openxmlformats.org/drawingml/2006/chart">
            <c:chart xmlns:c="http://schemas.openxmlformats.org/drawingml/2006/chart" xmlns:r="http://schemas.openxmlformats.org/officeDocument/2006/relationships" r:id="rId5"/>
          </a:graphicData>
        </a:graphic>
      </p:graphicFrame>
      <p:sp>
        <p:nvSpPr>
          <p:cNvPr id="4" name="Text Box 122"/>
          <p:cNvSpPr txBox="1">
            <a:spLocks noChangeArrowheads="1"/>
          </p:cNvSpPr>
          <p:nvPr/>
        </p:nvSpPr>
        <p:spPr bwMode="auto">
          <a:xfrm>
            <a:off x="5486400" y="43458"/>
            <a:ext cx="232410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457200" rIns="182880" bIns="45720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solidFill>
                  <a:schemeClr val="accent3">
                    <a:lumMod val="20000"/>
                    <a:lumOff val="80000"/>
                  </a:schemeClr>
                </a:solidFill>
                <a:latin typeface="+mn-lt"/>
              </a:rPr>
              <a:t>Red-Shield: Shielding Read Disturbance for STT-RAM Based Register Files on GPUs</a:t>
            </a:r>
          </a:p>
        </p:txBody>
      </p:sp>
      <p:sp>
        <p:nvSpPr>
          <p:cNvPr id="5" name="Text Box 123"/>
          <p:cNvSpPr txBox="1">
            <a:spLocks noChangeArrowheads="1"/>
          </p:cNvSpPr>
          <p:nvPr/>
        </p:nvSpPr>
        <p:spPr bwMode="auto">
          <a:xfrm>
            <a:off x="5486400" y="3200400"/>
            <a:ext cx="21945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Hang Zhang, </a:t>
            </a:r>
            <a:r>
              <a:rPr lang="en-US" sz="4800" dirty="0" err="1">
                <a:solidFill>
                  <a:schemeClr val="accent3">
                    <a:lumMod val="20000"/>
                    <a:lumOff val="80000"/>
                  </a:schemeClr>
                </a:solidFill>
                <a:latin typeface="+mn-lt"/>
              </a:rPr>
              <a:t>Xuhao</a:t>
            </a:r>
            <a:r>
              <a:rPr lang="en-US" sz="4800" dirty="0">
                <a:solidFill>
                  <a:schemeClr val="accent3">
                    <a:lumMod val="20000"/>
                    <a:lumOff val="80000"/>
                  </a:schemeClr>
                </a:solidFill>
                <a:latin typeface="+mn-lt"/>
              </a:rPr>
              <a:t> Chen, </a:t>
            </a:r>
            <a:r>
              <a:rPr lang="en-US" sz="4800" dirty="0" err="1">
                <a:solidFill>
                  <a:schemeClr val="accent3">
                    <a:lumMod val="20000"/>
                    <a:lumOff val="80000"/>
                  </a:schemeClr>
                </a:solidFill>
                <a:latin typeface="+mn-lt"/>
              </a:rPr>
              <a:t>Nong</a:t>
            </a:r>
            <a:r>
              <a:rPr lang="en-US" sz="4800" dirty="0">
                <a:solidFill>
                  <a:schemeClr val="accent3">
                    <a:lumMod val="20000"/>
                    <a:lumOff val="80000"/>
                  </a:schemeClr>
                </a:solidFill>
                <a:latin typeface="+mn-lt"/>
              </a:rPr>
              <a:t> Xiao, Fang Liu, </a:t>
            </a:r>
            <a:r>
              <a:rPr lang="en-US" sz="4800" dirty="0" err="1">
                <a:solidFill>
                  <a:schemeClr val="accent3">
                    <a:lumMod val="20000"/>
                    <a:lumOff val="80000"/>
                  </a:schemeClr>
                </a:solidFill>
                <a:latin typeface="+mn-lt"/>
              </a:rPr>
              <a:t>Zhiguang</a:t>
            </a:r>
            <a:r>
              <a:rPr lang="en-US" sz="4800" dirty="0">
                <a:solidFill>
                  <a:schemeClr val="accent3">
                    <a:lumMod val="20000"/>
                    <a:lumOff val="80000"/>
                  </a:schemeClr>
                </a:solidFill>
                <a:latin typeface="+mn-lt"/>
              </a:rPr>
              <a:t> Chen</a:t>
            </a:r>
          </a:p>
          <a:p>
            <a:pPr algn="ctr" eaLnBrk="1" hangingPunct="1"/>
            <a:r>
              <a:rPr lang="en-US" sz="4800" dirty="0">
                <a:solidFill>
                  <a:schemeClr val="accent3">
                    <a:lumMod val="20000"/>
                    <a:lumOff val="80000"/>
                  </a:schemeClr>
                </a:solidFill>
                <a:latin typeface="+mn-lt"/>
              </a:rPr>
              <a:t>College of Computer, National University of Defense Technology</a:t>
            </a:r>
          </a:p>
        </p:txBody>
      </p:sp>
      <p:sp>
        <p:nvSpPr>
          <p:cNvPr id="13" name="Text Box 192"/>
          <p:cNvSpPr txBox="1">
            <a:spLocks noChangeArrowheads="1"/>
          </p:cNvSpPr>
          <p:nvPr/>
        </p:nvSpPr>
        <p:spPr bwMode="auto">
          <a:xfrm>
            <a:off x="1828800" y="27284601"/>
            <a:ext cx="14173200" cy="12720399"/>
          </a:xfrm>
          <a:prstGeom prst="rect">
            <a:avLst/>
          </a:prstGeom>
          <a:no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dirty="0">
                <a:latin typeface="Calibri" pitchFamily="34" charset="0"/>
              </a:rPr>
              <a:t>The</a:t>
            </a:r>
            <a:r>
              <a:rPr lang="en-US" altLang="zh-CN" sz="3200" b="1" i="1" dirty="0">
                <a:latin typeface="Calibri" pitchFamily="34" charset="0"/>
              </a:rPr>
              <a:t> Re</a:t>
            </a:r>
            <a:r>
              <a:rPr lang="en-US" altLang="zh-CN" sz="3200" dirty="0">
                <a:latin typeface="Calibri" pitchFamily="34" charset="0"/>
              </a:rPr>
              <a:t>d-</a:t>
            </a:r>
            <a:r>
              <a:rPr lang="en-US" altLang="zh-CN" sz="3200" b="1" i="1" dirty="0">
                <a:latin typeface="Calibri" pitchFamily="34" charset="0"/>
              </a:rPr>
              <a:t>D</a:t>
            </a:r>
            <a:r>
              <a:rPr lang="en-US" altLang="zh-CN" sz="3200" dirty="0">
                <a:latin typeface="Calibri" pitchFamily="34" charset="0"/>
              </a:rPr>
              <a:t>isturbance </a:t>
            </a:r>
            <a:r>
              <a:rPr lang="en-US" altLang="zh-CN" sz="3200" b="1" i="1" dirty="0">
                <a:latin typeface="Calibri" pitchFamily="34" charset="0"/>
              </a:rPr>
              <a:t>Shield </a:t>
            </a:r>
            <a:r>
              <a:rPr lang="en-US" altLang="zh-CN" sz="3200" dirty="0">
                <a:latin typeface="Calibri" pitchFamily="34" charset="0"/>
              </a:rPr>
              <a:t>design</a:t>
            </a:r>
          </a:p>
          <a:p>
            <a:pPr marL="514350" indent="-514350" eaLnBrk="1" hangingPunct="1">
              <a:buAutoNum type="arabicPeriod"/>
            </a:pPr>
            <a:r>
              <a:rPr lang="en-US" altLang="zh-CN" sz="3200" dirty="0">
                <a:latin typeface="Calibri" pitchFamily="34" charset="0"/>
              </a:rPr>
              <a:t>Dead Read Identification</a:t>
            </a: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p:txBody>
      </p:sp>
      <p:sp>
        <p:nvSpPr>
          <p:cNvPr id="24" name="TextBox 23"/>
          <p:cNvSpPr txBox="1"/>
          <p:nvPr/>
        </p:nvSpPr>
        <p:spPr>
          <a:xfrm>
            <a:off x="1828800" y="41727119"/>
            <a:ext cx="11012182" cy="1569660"/>
          </a:xfrm>
          <a:prstGeom prst="rect">
            <a:avLst/>
          </a:prstGeom>
          <a:solidFill>
            <a:schemeClr val="accent1">
              <a:lumMod val="40000"/>
              <a:lumOff val="60000"/>
            </a:schemeClr>
          </a:solidFill>
        </p:spPr>
        <p:txBody>
          <a:bodyPr wrap="none" rtlCol="0">
            <a:spAutoFit/>
          </a:bodyPr>
          <a:lstStyle/>
          <a:p>
            <a:r>
              <a:rPr lang="en-US" sz="3200" dirty="0"/>
              <a:t>Hang Zhang</a:t>
            </a:r>
          </a:p>
          <a:p>
            <a:r>
              <a:rPr lang="en-US" sz="3200" dirty="0"/>
              <a:t>College of Computer, National University of Defense Technology</a:t>
            </a:r>
          </a:p>
          <a:p>
            <a:r>
              <a:rPr lang="en-US" sz="3200" dirty="0"/>
              <a:t>Email: hangzhang@nudt.edu.cn</a:t>
            </a:r>
          </a:p>
        </p:txBody>
      </p:sp>
      <p:sp>
        <p:nvSpPr>
          <p:cNvPr id="25" name="TextBox 24"/>
          <p:cNvSpPr txBox="1"/>
          <p:nvPr/>
        </p:nvSpPr>
        <p:spPr>
          <a:xfrm>
            <a:off x="1828800" y="40538400"/>
            <a:ext cx="2638671" cy="1015663"/>
          </a:xfrm>
          <a:prstGeom prst="rect">
            <a:avLst/>
          </a:prstGeom>
          <a:noFill/>
        </p:spPr>
        <p:txBody>
          <a:bodyPr wrap="none" rtlCol="0">
            <a:spAutoFit/>
          </a:bodyPr>
          <a:lstStyle/>
          <a:p>
            <a:r>
              <a:rPr lang="en-US" sz="6000" b="1" dirty="0"/>
              <a:t>Contact</a:t>
            </a:r>
          </a:p>
        </p:txBody>
      </p:sp>
      <p:sp>
        <p:nvSpPr>
          <p:cNvPr id="26" name="TextBox 25"/>
          <p:cNvSpPr txBox="1"/>
          <p:nvPr/>
        </p:nvSpPr>
        <p:spPr>
          <a:xfrm>
            <a:off x="16725900" y="41708070"/>
            <a:ext cx="14173200" cy="1588710"/>
          </a:xfrm>
          <a:prstGeom prst="rect">
            <a:avLst/>
          </a:prstGeom>
          <a:noFill/>
        </p:spPr>
        <p:txBody>
          <a:bodyPr wrap="square" tIns="91440" bIns="91440" numCol="1" spcCol="457200" rtlCol="0">
            <a:noAutofit/>
          </a:bodyPr>
          <a:lstStyle/>
          <a:p>
            <a:pPr marL="457200" indent="-457200">
              <a:buFont typeface="+mj-lt"/>
              <a:buAutoNum type="arabicPeriod"/>
            </a:pPr>
            <a:r>
              <a:rPr lang="en-US" sz="1800" dirty="0"/>
              <a:t>Z. Sun, H. Li, and W. Wu, “A dual-mode architecture for fast-switching STT-RAM,” in ISLPED, 2012. </a:t>
            </a:r>
          </a:p>
          <a:p>
            <a:pPr marL="457200" indent="-457200">
              <a:buFont typeface="+mj-lt"/>
              <a:buAutoNum type="arabicPeriod"/>
            </a:pPr>
            <a:r>
              <a:rPr lang="en-US" sz="1800" dirty="0"/>
              <a:t>R. Wang, L. Jiang, Y. Zhang et al., “Selective restore: an energy efficient read disturbance mitigation scheme for future STT-MRAM,” in DAC, 2015.</a:t>
            </a:r>
          </a:p>
          <a:p>
            <a:pPr marL="457200" indent="-457200">
              <a:buFont typeface="+mj-lt"/>
              <a:buAutoNum type="arabicPeriod"/>
            </a:pPr>
            <a:r>
              <a:rPr lang="en-US" sz="1800" dirty="0"/>
              <a:t> X. Liu, M. Mao, X. Bi et al., “An efficient STT-RAM-based register file in GPU architectures,” in ASP-DAC, 2015.</a:t>
            </a:r>
          </a:p>
          <a:p>
            <a:pPr marL="457200" indent="-457200">
              <a:buFont typeface="+mj-lt"/>
              <a:buAutoNum type="arabicPeriod"/>
            </a:pPr>
            <a:r>
              <a:rPr lang="en-US" sz="1800" dirty="0"/>
              <a:t> G. Li, X. Chen, G. Sun et al., “A STT-RAM-based low-power hybrid register file for GPGPUs,” in DAC, 2015.</a:t>
            </a:r>
          </a:p>
          <a:p>
            <a:pPr marL="457200" indent="-457200">
              <a:buFont typeface="+mj-lt"/>
              <a:buAutoNum type="arabicPeriod"/>
            </a:pPr>
            <a:endParaRPr lang="en-US" sz="1800" dirty="0"/>
          </a:p>
          <a:p>
            <a:pPr marL="457200" indent="-457200">
              <a:buFont typeface="+mj-lt"/>
              <a:buAutoNum type="arabicPeriod"/>
            </a:pPr>
            <a:endParaRPr lang="en-US" sz="1800" dirty="0"/>
          </a:p>
        </p:txBody>
      </p:sp>
      <p:sp>
        <p:nvSpPr>
          <p:cNvPr id="27" name="TextBox 26"/>
          <p:cNvSpPr txBox="1"/>
          <p:nvPr/>
        </p:nvSpPr>
        <p:spPr>
          <a:xfrm>
            <a:off x="16725900" y="40630836"/>
            <a:ext cx="3689793" cy="1015663"/>
          </a:xfrm>
          <a:prstGeom prst="rect">
            <a:avLst/>
          </a:prstGeom>
          <a:noFill/>
        </p:spPr>
        <p:txBody>
          <a:bodyPr wrap="none" rtlCol="0">
            <a:spAutoFit/>
          </a:bodyPr>
          <a:lstStyle/>
          <a:p>
            <a:r>
              <a:rPr lang="en-US" sz="6000" b="1" dirty="0"/>
              <a:t>References</a:t>
            </a:r>
          </a:p>
        </p:txBody>
      </p:sp>
      <p:sp>
        <p:nvSpPr>
          <p:cNvPr id="10" name="Text Box 189"/>
          <p:cNvSpPr txBox="1">
            <a:spLocks noChangeArrowheads="1"/>
          </p:cNvSpPr>
          <p:nvPr/>
        </p:nvSpPr>
        <p:spPr bwMode="auto">
          <a:xfrm>
            <a:off x="1828800" y="7086600"/>
            <a:ext cx="14173200" cy="7263527"/>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To address the high energy consumption issue of SRAM on GPUs, emerging Spin-Transfer Torque (STT-RAM) memory technology has been intensively studied to build GPU register files for better energy-efficiency, thanks to its benefits of low leakage power, high density, and good scalability.  However, STT-RAM suffers</a:t>
            </a:r>
          </a:p>
          <a:p>
            <a:pPr eaLnBrk="1" hangingPunct="1"/>
            <a:r>
              <a:rPr lang="en-US" sz="3200" dirty="0">
                <a:latin typeface="Calibri" pitchFamily="34" charset="0"/>
              </a:rPr>
              <a:t>from a reliability issue, read disturbance, which stems from the fact that the voltage difference between read current and write current becomes smaller as technology scales. The read disturbance leads to high error rates for read operations, which cannot be effectively protected by SECDEC ECC on large-capacity register files of GPUs.</a:t>
            </a:r>
          </a:p>
          <a:p>
            <a:pPr eaLnBrk="1" hangingPunct="1"/>
            <a:endParaRPr lang="en-US" sz="3200" dirty="0">
              <a:latin typeface="Calibri" pitchFamily="34" charset="0"/>
            </a:endParaRPr>
          </a:p>
          <a:p>
            <a:pPr eaLnBrk="1" hangingPunct="1"/>
            <a:r>
              <a:rPr lang="en-US" sz="3200" dirty="0">
                <a:latin typeface="Calibri" pitchFamily="34" charset="0"/>
              </a:rPr>
              <a:t>Prior schemes (e.g. read-restore) to mitigate the read disturbance usually incur either non-trivial performance loss or excessive energy overheads, thus not applicable for the GPU register file design which aims to achieve both high performance and energy-efficiency. </a:t>
            </a:r>
          </a:p>
        </p:txBody>
      </p:sp>
      <p:sp>
        <p:nvSpPr>
          <p:cNvPr id="32" name="Rectangle 31"/>
          <p:cNvSpPr/>
          <p:nvPr/>
        </p:nvSpPr>
        <p:spPr>
          <a:xfrm>
            <a:off x="1828800" y="6121569"/>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a:solidFill>
                  <a:schemeClr val="accent3">
                    <a:lumMod val="20000"/>
                    <a:lumOff val="80000"/>
                  </a:schemeClr>
                </a:solidFill>
              </a:rPr>
              <a:t>Abstraction</a:t>
            </a:r>
          </a:p>
        </p:txBody>
      </p:sp>
      <p:sp>
        <p:nvSpPr>
          <p:cNvPr id="15" name="Text Box 194"/>
          <p:cNvSpPr txBox="1">
            <a:spLocks noChangeArrowheads="1"/>
          </p:cNvSpPr>
          <p:nvPr/>
        </p:nvSpPr>
        <p:spPr bwMode="auto">
          <a:xfrm>
            <a:off x="16916400" y="7086600"/>
            <a:ext cx="14173200" cy="12212446"/>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dirty="0">
                <a:latin typeface="Calibri" pitchFamily="34" charset="0"/>
              </a:rPr>
              <a:t>2. Read Buffer Promotion</a:t>
            </a: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eaLnBrk="1" hangingPunct="1"/>
            <a:endParaRPr lang="en-US" altLang="zh-CN" sz="3200" dirty="0">
              <a:latin typeface="Calibri" pitchFamily="34" charset="0"/>
            </a:endParaRPr>
          </a:p>
          <a:p>
            <a:pPr eaLnBrk="1" hangingPunct="1"/>
            <a:r>
              <a:rPr lang="en-US" altLang="zh-CN" sz="3200" dirty="0">
                <a:latin typeface="Calibri" pitchFamily="34" charset="0"/>
              </a:rPr>
              <a:t>3. Adaptive Restore Design</a:t>
            </a:r>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33" name="Rectangle 32"/>
          <p:cNvSpPr/>
          <p:nvPr/>
        </p:nvSpPr>
        <p:spPr>
          <a:xfrm>
            <a:off x="1828800" y="14122569"/>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a:solidFill>
                  <a:schemeClr val="accent3">
                    <a:lumMod val="20000"/>
                    <a:lumOff val="80000"/>
                  </a:schemeClr>
                </a:solidFill>
              </a:rPr>
              <a:t>Motivation</a:t>
            </a:r>
          </a:p>
        </p:txBody>
      </p:sp>
      <p:sp>
        <p:nvSpPr>
          <p:cNvPr id="34" name="Rectangle 33"/>
          <p:cNvSpPr/>
          <p:nvPr/>
        </p:nvSpPr>
        <p:spPr>
          <a:xfrm>
            <a:off x="1828800" y="26289155"/>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altLang="zh-CN" sz="6000" b="1" dirty="0">
                <a:solidFill>
                  <a:schemeClr val="accent3">
                    <a:lumMod val="20000"/>
                    <a:lumOff val="80000"/>
                  </a:schemeClr>
                </a:solidFill>
              </a:rPr>
              <a:t>RED-Shield Design</a:t>
            </a:r>
            <a:endParaRPr lang="en-US" sz="6000" b="1" dirty="0">
              <a:solidFill>
                <a:schemeClr val="accent3">
                  <a:lumMod val="20000"/>
                  <a:lumOff val="80000"/>
                </a:schemeClr>
              </a:solidFill>
            </a:endParaRPr>
          </a:p>
        </p:txBody>
      </p:sp>
      <p:sp>
        <p:nvSpPr>
          <p:cNvPr id="12" name="Text Box 191"/>
          <p:cNvSpPr txBox="1">
            <a:spLocks noChangeArrowheads="1"/>
          </p:cNvSpPr>
          <p:nvPr/>
        </p:nvSpPr>
        <p:spPr bwMode="auto">
          <a:xfrm>
            <a:off x="16916400" y="20344830"/>
            <a:ext cx="14173200" cy="5334570"/>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zh-CN" dirty="0"/>
              <a:t>base: the baseline register file built with SRAM; WB: the STT-RAM based register file with a SRAM write buffer. RD: the STT-RAM based register file design with the selective restore scheme. CO: configured similar with RD, but with the dead read identification technique. CORB</a:t>
            </a:r>
            <a:r>
              <a:rPr lang="en-US" altLang="zh-CN"/>
              <a:t>: configured </a:t>
            </a:r>
            <a:r>
              <a:rPr lang="en-US" altLang="zh-CN" dirty="0"/>
              <a:t>similar with CO, but with the read buffer promotion design.  CORBAR: Configured similar with CORB, but with the adaptive restore scheme.</a:t>
            </a:r>
          </a:p>
          <a:p>
            <a:endParaRPr lang="en-US" altLang="zh-CN" dirty="0"/>
          </a:p>
          <a:p>
            <a:r>
              <a:rPr lang="en-US" altLang="zh-CN" dirty="0"/>
              <a:t>Performance: Our proposed dead read identification scheme (CO) can effectively improve throughput and achieve 90.6% of the baseline performance.  Finally, CORBAR achieves 93.1% of the baseline performance on average.</a:t>
            </a:r>
          </a:p>
          <a:p>
            <a:endParaRPr lang="en-US" sz="3200" dirty="0">
              <a:latin typeface="Calibri" pitchFamily="34" charset="0"/>
            </a:endParaRPr>
          </a:p>
          <a:p>
            <a:r>
              <a:rPr lang="en-US" altLang="zh-CN" dirty="0"/>
              <a:t>Energy Consumption: Our proposed CO scheme can effectively mitigate the restore energy consumption on average and achieve 78.7% energy consumption of the baseline, even under read disturbance. </a:t>
            </a:r>
          </a:p>
          <a:p>
            <a:r>
              <a:rPr lang="en-US" altLang="zh-CN" dirty="0"/>
              <a:t>CORB consumes 79.8% of the baseline energy on average. CORBAR consumes 81.2% of the baseline energy on average. Though CORBAR consumes a little bit higher energy than CORB, the energy-efficiency of the register file is not sacrificed thanks to the low leakage power of STT-RAM.</a:t>
            </a:r>
            <a:endParaRPr lang="en-US" sz="3200" dirty="0">
              <a:latin typeface="Calibri" pitchFamily="34" charset="0"/>
            </a:endParaRPr>
          </a:p>
        </p:txBody>
      </p:sp>
      <p:sp>
        <p:nvSpPr>
          <p:cNvPr id="35" name="Rectangle 34"/>
          <p:cNvSpPr/>
          <p:nvPr/>
        </p:nvSpPr>
        <p:spPr>
          <a:xfrm>
            <a:off x="16916400" y="19471926"/>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accent3">
                    <a:lumMod val="20000"/>
                    <a:lumOff val="80000"/>
                  </a:schemeClr>
                </a:solidFill>
              </a:rPr>
              <a:t>Experiment Evaluation </a:t>
            </a:r>
          </a:p>
        </p:txBody>
      </p:sp>
      <p:sp>
        <p:nvSpPr>
          <p:cNvPr id="14" name="Text Box 193"/>
          <p:cNvSpPr txBox="1">
            <a:spLocks noChangeArrowheads="1"/>
          </p:cNvSpPr>
          <p:nvPr/>
        </p:nvSpPr>
        <p:spPr bwMode="auto">
          <a:xfrm>
            <a:off x="16946155" y="35517381"/>
            <a:ext cx="14173200" cy="4801314"/>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The read disturbance issue of STT-RAM imposes great challenges for  GPU register file design as technology further scales. We present a novel design, Red-shield, to employ complier optimization to filter out short-lifetime reads so as to mitigate the performance and energy overhead incurred by the read-restore operations. Coupled with the read buffer promotion design as well as the optimized read-restore scheme, Red-shield can effectively alleviate pipeline stalls caused by read disturbance and improve the energy efficiency. Our design can promote STT-RAM based GPU register files to become a feasible and effective solution for future GPU architectures.</a:t>
            </a:r>
          </a:p>
        </p:txBody>
      </p:sp>
      <p:sp>
        <p:nvSpPr>
          <p:cNvPr id="36" name="Rectangle 35"/>
          <p:cNvSpPr/>
          <p:nvPr/>
        </p:nvSpPr>
        <p:spPr>
          <a:xfrm>
            <a:off x="16946155" y="34601838"/>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4275177065"/>
              </p:ext>
            </p:extLst>
          </p:nvPr>
        </p:nvGraphicFramePr>
        <p:xfrm>
          <a:off x="1828800" y="22617283"/>
          <a:ext cx="14173200" cy="3160920"/>
        </p:xfrm>
        <a:graphic>
          <a:graphicData uri="http://schemas.openxmlformats.org/drawingml/2006/table">
            <a:tbl>
              <a:tblPr firstRow="1" bandRow="1">
                <a:tableStyleId>{F5AB1C69-6EDB-4FF4-983F-18BD219EF322}</a:tableStyleId>
              </a:tblPr>
              <a:tblGrid>
                <a:gridCol w="2362200">
                  <a:extLst>
                    <a:ext uri="{9D8B030D-6E8A-4147-A177-3AD203B41FA5}">
                      <a16:colId xmlns:a16="http://schemas.microsoft.com/office/drawing/2014/main" val="606382435"/>
                    </a:ext>
                  </a:extLst>
                </a:gridCol>
                <a:gridCol w="2362200">
                  <a:extLst>
                    <a:ext uri="{9D8B030D-6E8A-4147-A177-3AD203B41FA5}">
                      <a16:colId xmlns:a16="http://schemas.microsoft.com/office/drawing/2014/main" val="2041228317"/>
                    </a:ext>
                  </a:extLst>
                </a:gridCol>
                <a:gridCol w="2362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790230">
                <a:tc>
                  <a:txBody>
                    <a:bodyPr/>
                    <a:lstStyle/>
                    <a:p>
                      <a:pPr algn="ctr"/>
                      <a:r>
                        <a:rPr lang="en-US" sz="3200" dirty="0"/>
                        <a:t>Tech(nm) </a:t>
                      </a:r>
                    </a:p>
                  </a:txBody>
                  <a:tcPr anchor="ctr">
                    <a:solidFill>
                      <a:schemeClr val="accent1">
                        <a:lumMod val="75000"/>
                      </a:schemeClr>
                    </a:solidFill>
                  </a:tcPr>
                </a:tc>
                <a:tc>
                  <a:txBody>
                    <a:bodyPr/>
                    <a:lstStyle/>
                    <a:p>
                      <a:pPr algn="ctr"/>
                      <a:r>
                        <a:rPr lang="en-US" sz="3200" dirty="0"/>
                        <a:t>45</a:t>
                      </a:r>
                    </a:p>
                  </a:txBody>
                  <a:tcPr anchor="ctr">
                    <a:solidFill>
                      <a:schemeClr val="accent1">
                        <a:lumMod val="75000"/>
                      </a:schemeClr>
                    </a:solidFill>
                  </a:tcPr>
                </a:tc>
                <a:tc>
                  <a:txBody>
                    <a:bodyPr/>
                    <a:lstStyle/>
                    <a:p>
                      <a:pPr algn="ctr"/>
                      <a:r>
                        <a:rPr lang="en-US" sz="3200" dirty="0"/>
                        <a:t>32</a:t>
                      </a:r>
                    </a:p>
                  </a:txBody>
                  <a:tcPr anchor="ctr">
                    <a:solidFill>
                      <a:schemeClr val="accent1">
                        <a:lumMod val="75000"/>
                      </a:schemeClr>
                    </a:solidFill>
                  </a:tcPr>
                </a:tc>
                <a:tc>
                  <a:txBody>
                    <a:bodyPr/>
                    <a:lstStyle/>
                    <a:p>
                      <a:pPr algn="ctr"/>
                      <a:r>
                        <a:rPr lang="en-US" sz="3200" dirty="0"/>
                        <a:t>22</a:t>
                      </a:r>
                    </a:p>
                  </a:txBody>
                  <a:tcPr anchor="ctr">
                    <a:solidFill>
                      <a:schemeClr val="accent1">
                        <a:lumMod val="75000"/>
                      </a:schemeClr>
                    </a:solidFill>
                  </a:tcPr>
                </a:tc>
                <a:tc>
                  <a:txBody>
                    <a:bodyPr/>
                    <a:lstStyle/>
                    <a:p>
                      <a:pPr algn="ctr"/>
                      <a:r>
                        <a:rPr lang="en-US" sz="3200" dirty="0"/>
                        <a:t>15</a:t>
                      </a:r>
                    </a:p>
                  </a:txBody>
                  <a:tcPr anchor="ctr">
                    <a:solidFill>
                      <a:schemeClr val="accent1">
                        <a:lumMod val="75000"/>
                      </a:schemeClr>
                    </a:solidFill>
                  </a:tcPr>
                </a:tc>
                <a:tc>
                  <a:txBody>
                    <a:bodyPr/>
                    <a:lstStyle/>
                    <a:p>
                      <a:pPr algn="ctr"/>
                      <a:r>
                        <a:rPr lang="en-US" sz="3200" dirty="0"/>
                        <a:t>11</a:t>
                      </a:r>
                    </a:p>
                  </a:txBody>
                  <a:tcPr anchor="ctr">
                    <a:solidFill>
                      <a:schemeClr val="accent1">
                        <a:lumMod val="75000"/>
                      </a:schemeClr>
                    </a:solidFill>
                  </a:tcPr>
                </a:tc>
                <a:extLst>
                  <a:ext uri="{0D108BD9-81ED-4DB2-BD59-A6C34878D82A}">
                    <a16:rowId xmlns:a16="http://schemas.microsoft.com/office/drawing/2014/main" val="10000"/>
                  </a:ext>
                </a:extLst>
              </a:tr>
              <a:tr h="790230">
                <a:tc>
                  <a:txBody>
                    <a:bodyPr/>
                    <a:lstStyle/>
                    <a:p>
                      <a:r>
                        <a:rPr lang="en-US" sz="3200" dirty="0"/>
                        <a:t>BER</a:t>
                      </a:r>
                    </a:p>
                  </a:txBody>
                  <a:tcPr anchor="ctr"/>
                </a:tc>
                <a:tc>
                  <a:txBody>
                    <a:bodyPr/>
                    <a:lstStyle/>
                    <a:p>
                      <a:r>
                        <a:rPr lang="en-US" sz="3200" dirty="0"/>
                        <a:t>1.38E-08</a:t>
                      </a:r>
                    </a:p>
                  </a:txBody>
                  <a:tcPr anchor="ctr"/>
                </a:tc>
                <a:tc>
                  <a:txBody>
                    <a:bodyPr/>
                    <a:lstStyle/>
                    <a:p>
                      <a:r>
                        <a:rPr lang="en-US" sz="3200" dirty="0"/>
                        <a:t>3.38E-07</a:t>
                      </a:r>
                    </a:p>
                  </a:txBody>
                  <a:tcPr anchor="ctr"/>
                </a:tc>
                <a:tc>
                  <a:txBody>
                    <a:bodyPr/>
                    <a:lstStyle/>
                    <a:p>
                      <a:pPr algn="ctr"/>
                      <a:r>
                        <a:rPr lang="en-US" sz="3200" dirty="0"/>
                        <a:t>3.07E-06</a:t>
                      </a:r>
                    </a:p>
                  </a:txBody>
                  <a:tcPr anchor="ctr"/>
                </a:tc>
                <a:tc>
                  <a:txBody>
                    <a:bodyPr/>
                    <a:lstStyle/>
                    <a:p>
                      <a:pPr algn="ctr"/>
                      <a:r>
                        <a:rPr lang="en-US" sz="3200" dirty="0"/>
                        <a:t>2.16E-05</a:t>
                      </a:r>
                    </a:p>
                  </a:txBody>
                  <a:tcPr anchor="ctr"/>
                </a:tc>
                <a:tc>
                  <a:txBody>
                    <a:bodyPr/>
                    <a:lstStyle/>
                    <a:p>
                      <a:pPr algn="ctr"/>
                      <a:r>
                        <a:rPr lang="en-US" sz="3200" dirty="0"/>
                        <a:t>1.20E-04</a:t>
                      </a:r>
                    </a:p>
                  </a:txBody>
                  <a:tcPr anchor="ctr"/>
                </a:tc>
                <a:extLst>
                  <a:ext uri="{0D108BD9-81ED-4DB2-BD59-A6C34878D82A}">
                    <a16:rowId xmlns:a16="http://schemas.microsoft.com/office/drawing/2014/main" val="10001"/>
                  </a:ext>
                </a:extLst>
              </a:tr>
              <a:tr h="790230">
                <a:tc>
                  <a:txBody>
                    <a:bodyPr/>
                    <a:lstStyle/>
                    <a:p>
                      <a:r>
                        <a:rPr lang="en-US" sz="3200" dirty="0"/>
                        <a:t>LER</a:t>
                      </a:r>
                    </a:p>
                  </a:txBody>
                  <a:tcPr anchor="ctr"/>
                </a:tc>
                <a:tc>
                  <a:txBody>
                    <a:bodyPr/>
                    <a:lstStyle/>
                    <a:p>
                      <a:r>
                        <a:rPr lang="en-US" sz="3200" dirty="0"/>
                        <a:t>1.42E-05</a:t>
                      </a:r>
                    </a:p>
                  </a:txBody>
                  <a:tcPr anchor="ctr"/>
                </a:tc>
                <a:tc>
                  <a:txBody>
                    <a:bodyPr/>
                    <a:lstStyle/>
                    <a:p>
                      <a:r>
                        <a:rPr lang="en-US" sz="3200" dirty="0"/>
                        <a:t>3.50E-04</a:t>
                      </a:r>
                    </a:p>
                  </a:txBody>
                  <a:tcPr anchor="ctr"/>
                </a:tc>
                <a:tc>
                  <a:txBody>
                    <a:bodyPr/>
                    <a:lstStyle/>
                    <a:p>
                      <a:pPr algn="ctr"/>
                      <a:r>
                        <a:rPr lang="en-US" sz="3200" dirty="0"/>
                        <a:t>3.17E-03</a:t>
                      </a:r>
                    </a:p>
                  </a:txBody>
                  <a:tcPr anchor="ctr"/>
                </a:tc>
                <a:tc>
                  <a:txBody>
                    <a:bodyPr/>
                    <a:lstStyle/>
                    <a:p>
                      <a:pPr algn="ctr"/>
                      <a:r>
                        <a:rPr lang="en-US" sz="3200" dirty="0"/>
                        <a:t>2.21E-02</a:t>
                      </a:r>
                    </a:p>
                  </a:txBody>
                  <a:tcPr anchor="ctr"/>
                </a:tc>
                <a:tc>
                  <a:txBody>
                    <a:bodyPr/>
                    <a:lstStyle/>
                    <a:p>
                      <a:pPr algn="ctr"/>
                      <a:r>
                        <a:rPr lang="en-US" sz="3200"/>
                        <a:t>1.17E-01</a:t>
                      </a:r>
                    </a:p>
                  </a:txBody>
                  <a:tcPr anchor="ctr"/>
                </a:tc>
                <a:extLst>
                  <a:ext uri="{0D108BD9-81ED-4DB2-BD59-A6C34878D82A}">
                    <a16:rowId xmlns:a16="http://schemas.microsoft.com/office/drawing/2014/main" val="10002"/>
                  </a:ext>
                </a:extLst>
              </a:tr>
              <a:tr h="790230">
                <a:tc>
                  <a:txBody>
                    <a:bodyPr/>
                    <a:lstStyle/>
                    <a:p>
                      <a:r>
                        <a:rPr lang="en-US" sz="3200" dirty="0"/>
                        <a:t>SECDEC</a:t>
                      </a:r>
                    </a:p>
                  </a:txBody>
                  <a:tcPr anchor="ctr"/>
                </a:tc>
                <a:tc>
                  <a:txBody>
                    <a:bodyPr/>
                    <a:lstStyle/>
                    <a:p>
                      <a:r>
                        <a:rPr lang="en-US" sz="3200" dirty="0"/>
                        <a:t>1.02-10</a:t>
                      </a:r>
                    </a:p>
                  </a:txBody>
                  <a:tcPr anchor="ctr"/>
                </a:tc>
                <a:tc>
                  <a:txBody>
                    <a:bodyPr/>
                    <a:lstStyle/>
                    <a:p>
                      <a:r>
                        <a:rPr lang="en-US" sz="3200" dirty="0"/>
                        <a:t>6.12E-08</a:t>
                      </a:r>
                    </a:p>
                  </a:txBody>
                  <a:tcPr anchor="ctr"/>
                </a:tc>
                <a:tc>
                  <a:txBody>
                    <a:bodyPr/>
                    <a:lstStyle/>
                    <a:p>
                      <a:pPr algn="ctr"/>
                      <a:r>
                        <a:rPr lang="en-US" sz="3200" dirty="0"/>
                        <a:t>5.04E-06</a:t>
                      </a:r>
                    </a:p>
                  </a:txBody>
                  <a:tcPr anchor="ctr"/>
                </a:tc>
                <a:tc>
                  <a:txBody>
                    <a:bodyPr/>
                    <a:lstStyle/>
                    <a:p>
                      <a:pPr algn="ctr"/>
                      <a:r>
                        <a:rPr lang="en-US" sz="3200" dirty="0"/>
                        <a:t>2.46E-04</a:t>
                      </a:r>
                    </a:p>
                  </a:txBody>
                  <a:tcPr anchor="ctr"/>
                </a:tc>
                <a:tc>
                  <a:txBody>
                    <a:bodyPr/>
                    <a:lstStyle/>
                    <a:p>
                      <a:pPr algn="ctr"/>
                      <a:r>
                        <a:rPr lang="en-US" sz="3200" dirty="0"/>
                        <a:t>7.11E-03</a:t>
                      </a:r>
                    </a:p>
                  </a:txBody>
                  <a:tcPr anchor="ctr"/>
                </a:tc>
                <a:extLst>
                  <a:ext uri="{0D108BD9-81ED-4DB2-BD59-A6C34878D82A}">
                    <a16:rowId xmlns:a16="http://schemas.microsoft.com/office/drawing/2014/main" val="10003"/>
                  </a:ext>
                </a:extLst>
              </a:tr>
            </a:tbl>
          </a:graphicData>
        </a:graphic>
      </p:graphicFrame>
      <p:sp>
        <p:nvSpPr>
          <p:cNvPr id="11" name="Text Box 190"/>
          <p:cNvSpPr txBox="1">
            <a:spLocks noChangeArrowheads="1"/>
          </p:cNvSpPr>
          <p:nvPr/>
        </p:nvSpPr>
        <p:spPr bwMode="auto">
          <a:xfrm>
            <a:off x="1828800" y="15154850"/>
            <a:ext cx="8305800" cy="6278642"/>
          </a:xfrm>
          <a:prstGeom prst="rect">
            <a:avLst/>
          </a:prstGeom>
          <a:solidFill>
            <a:schemeClr val="bg1"/>
          </a:solidFill>
          <a:ln w="12700">
            <a:solidFill>
              <a:schemeClr val="accent1">
                <a:lumMod val="75000"/>
              </a:schemeClr>
            </a:solidFill>
          </a:ln>
          <a:effectLst/>
        </p:spPr>
        <p:txBody>
          <a:bodyPr wrap="square"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14350" indent="-514350" eaLnBrk="1" hangingPunct="1">
              <a:buAutoNum type="arabicPeriod"/>
            </a:pPr>
            <a:r>
              <a:rPr lang="en-US" altLang="zh-CN" sz="3200" dirty="0">
                <a:latin typeface="Calibri" pitchFamily="34" charset="0"/>
              </a:rPr>
              <a:t>STT-RAM read operations have the same operating mechanism as write operations but with smaller voltage.</a:t>
            </a:r>
          </a:p>
          <a:p>
            <a:pPr marL="514350" indent="-514350" eaLnBrk="1" hangingPunct="1">
              <a:buAutoNum type="arabicPeriod"/>
            </a:pPr>
            <a:r>
              <a:rPr lang="en-US" altLang="zh-CN" sz="3200" dirty="0">
                <a:latin typeface="Calibri" pitchFamily="34" charset="0"/>
              </a:rPr>
              <a:t>As technology scales, the read current becomes close to write current. Read operations may change the store value, referred as </a:t>
            </a:r>
            <a:r>
              <a:rPr lang="en-US" altLang="zh-CN" sz="3200" i="1" dirty="0">
                <a:latin typeface="Calibri" pitchFamily="34" charset="0"/>
              </a:rPr>
              <a:t>read disturbance</a:t>
            </a:r>
            <a:r>
              <a:rPr lang="en-US" altLang="zh-CN" sz="3200" dirty="0">
                <a:latin typeface="Calibri" pitchFamily="34" charset="0"/>
              </a:rPr>
              <a:t>.</a:t>
            </a:r>
          </a:p>
          <a:p>
            <a:pPr marL="514350" indent="-514350" eaLnBrk="1" hangingPunct="1">
              <a:buAutoNum type="arabicPeriod"/>
            </a:pPr>
            <a:r>
              <a:rPr lang="en-US" altLang="zh-CN" sz="3200" dirty="0">
                <a:latin typeface="Calibri" pitchFamily="34" charset="0"/>
              </a:rPr>
              <a:t>The line error rate is so high that cannot be protected by the SECDEC code (Table 1).</a:t>
            </a:r>
          </a:p>
          <a:p>
            <a:pPr marL="514350" indent="-514350" eaLnBrk="1" hangingPunct="1">
              <a:buAutoNum type="arabicPeriod"/>
            </a:pPr>
            <a:r>
              <a:rPr lang="en-US" sz="3200" dirty="0">
                <a:latin typeface="Calibri" pitchFamily="34" charset="0"/>
              </a:rPr>
              <a:t>Both direct restore scheme and selective restore scheme will incur unacceptable performance loss and energy overheads.</a:t>
            </a:r>
          </a:p>
        </p:txBody>
      </p:sp>
      <p:sp>
        <p:nvSpPr>
          <p:cNvPr id="45" name="Rectangle 44"/>
          <p:cNvSpPr/>
          <p:nvPr/>
        </p:nvSpPr>
        <p:spPr>
          <a:xfrm>
            <a:off x="169164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chemeClr val="accent3">
                    <a:lumMod val="20000"/>
                    <a:lumOff val="80000"/>
                  </a:schemeClr>
                </a:solidFill>
              </a:rPr>
              <a:t>RED-Shield Design</a:t>
            </a:r>
          </a:p>
        </p:txBody>
      </p:sp>
      <p:sp>
        <p:nvSpPr>
          <p:cNvPr id="53" name="Text Box 180"/>
          <p:cNvSpPr txBox="1">
            <a:spLocks noChangeArrowheads="1"/>
          </p:cNvSpPr>
          <p:nvPr/>
        </p:nvSpPr>
        <p:spPr bwMode="auto">
          <a:xfrm>
            <a:off x="1828800" y="21800600"/>
            <a:ext cx="1225271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r>
              <a:rPr lang="en-US" sz="2400" b="1" dirty="0">
                <a:latin typeface="Calibri" pitchFamily="34" charset="0"/>
              </a:rPr>
              <a:t>Table 1.</a:t>
            </a:r>
            <a:r>
              <a:rPr lang="en-US" sz="2400" dirty="0">
                <a:latin typeface="Calibri" pitchFamily="34" charset="0"/>
              </a:rPr>
              <a:t> </a:t>
            </a:r>
            <a:r>
              <a:rPr lang="en-US" altLang="zh-CN" dirty="0"/>
              <a:t>Read Disturbance Error Rate for a 1024-bit GPU register entry. BER: Raw bit error rate. </a:t>
            </a:r>
          </a:p>
          <a:p>
            <a:r>
              <a:rPr lang="en-US" altLang="zh-CN" dirty="0"/>
              <a:t>LER: Line error rate.  SECDEC: Line error rate under the SECDEC ECC protection  </a:t>
            </a:r>
            <a:endParaRPr lang="en-US" sz="2400" dirty="0">
              <a:latin typeface="Calibri" pitchFamily="34" charset="0"/>
            </a:endParaRPr>
          </a:p>
        </p:txBody>
      </p:sp>
      <p:sp>
        <p:nvSpPr>
          <p:cNvPr id="37" name="Text Box 180"/>
          <p:cNvSpPr txBox="1">
            <a:spLocks noChangeArrowheads="1"/>
          </p:cNvSpPr>
          <p:nvPr/>
        </p:nvSpPr>
        <p:spPr bwMode="auto">
          <a:xfrm>
            <a:off x="19513007" y="29383864"/>
            <a:ext cx="920931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zh-CN" dirty="0"/>
              <a:t>Figure 6: GPU throughput comparison between different configurations.</a:t>
            </a:r>
            <a:endParaRPr lang="en-US" sz="2400" dirty="0">
              <a:latin typeface="Calibri" pitchFamily="34" charset="0"/>
            </a:endParaRPr>
          </a:p>
        </p:txBody>
      </p:sp>
      <p:graphicFrame>
        <p:nvGraphicFramePr>
          <p:cNvPr id="93" name="图表 92"/>
          <p:cNvGraphicFramePr>
            <a:graphicFrameLocks/>
          </p:cNvGraphicFramePr>
          <p:nvPr>
            <p:extLst>
              <p:ext uri="{D42A27DB-BD31-4B8C-83A1-F6EECF244321}">
                <p14:modId xmlns:p14="http://schemas.microsoft.com/office/powerpoint/2010/main" val="2925088750"/>
              </p:ext>
            </p:extLst>
          </p:nvPr>
        </p:nvGraphicFramePr>
        <p:xfrm>
          <a:off x="17087850" y="30075166"/>
          <a:ext cx="13830300" cy="4175939"/>
        </p:xfrm>
        <a:graphic>
          <a:graphicData uri="http://schemas.openxmlformats.org/drawingml/2006/chart">
            <c:chart xmlns:c="http://schemas.openxmlformats.org/drawingml/2006/chart" xmlns:r="http://schemas.openxmlformats.org/officeDocument/2006/relationships" r:id="rId6"/>
          </a:graphicData>
        </a:graphic>
      </p:graphicFrame>
      <p:pic>
        <p:nvPicPr>
          <p:cNvPr id="8" name="图片 7"/>
          <p:cNvPicPr>
            <a:picLocks noChangeAspect="1"/>
          </p:cNvPicPr>
          <p:nvPr/>
        </p:nvPicPr>
        <p:blipFill>
          <a:blip r:embed="rId7"/>
          <a:stretch>
            <a:fillRect/>
          </a:stretch>
        </p:blipFill>
        <p:spPr>
          <a:xfrm>
            <a:off x="22479000" y="7019044"/>
            <a:ext cx="8610600" cy="7294126"/>
          </a:xfrm>
          <a:prstGeom prst="rect">
            <a:avLst/>
          </a:prstGeom>
        </p:spPr>
      </p:pic>
      <p:sp>
        <p:nvSpPr>
          <p:cNvPr id="95" name="Text Box 180"/>
          <p:cNvSpPr txBox="1">
            <a:spLocks noChangeArrowheads="1"/>
          </p:cNvSpPr>
          <p:nvPr/>
        </p:nvSpPr>
        <p:spPr bwMode="auto">
          <a:xfrm>
            <a:off x="19728265" y="34074795"/>
            <a:ext cx="964853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zh-CN" dirty="0"/>
              <a:t>Figure 7: Energy consumption comparison between different configurations.</a:t>
            </a:r>
            <a:endParaRPr lang="en-US" sz="2400" dirty="0">
              <a:latin typeface="Calibri" pitchFamily="34" charset="0"/>
            </a:endParaRPr>
          </a:p>
        </p:txBody>
      </p:sp>
      <p:sp>
        <p:nvSpPr>
          <p:cNvPr id="98" name="Text Box 180"/>
          <p:cNvSpPr txBox="1">
            <a:spLocks noChangeArrowheads="1"/>
          </p:cNvSpPr>
          <p:nvPr/>
        </p:nvSpPr>
        <p:spPr bwMode="auto">
          <a:xfrm>
            <a:off x="23712403" y="14516299"/>
            <a:ext cx="737387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zh-CN" dirty="0"/>
              <a:t>Figure 4: The overall architecture of our proposed design.</a:t>
            </a:r>
            <a:endParaRPr lang="en-US" sz="2400" dirty="0">
              <a:latin typeface="Calibri" pitchFamily="34" charset="0"/>
            </a:endParaRPr>
          </a:p>
        </p:txBody>
      </p:sp>
      <p:sp>
        <p:nvSpPr>
          <p:cNvPr id="103" name="Text Box 192"/>
          <p:cNvSpPr txBox="1">
            <a:spLocks noChangeArrowheads="1"/>
          </p:cNvSpPr>
          <p:nvPr/>
        </p:nvSpPr>
        <p:spPr bwMode="auto">
          <a:xfrm>
            <a:off x="2080006" y="28397146"/>
            <a:ext cx="5334000" cy="3802529"/>
          </a:xfrm>
          <a:prstGeom prst="rect">
            <a:avLst/>
          </a:prstGeom>
          <a:solidFill>
            <a:schemeClr val="bg1"/>
          </a:solidFill>
          <a:ln w="12700">
            <a:noFill/>
          </a:ln>
          <a:effectLst/>
        </p:spPr>
        <p:txBody>
          <a:bodyPr wrap="square"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b="1" dirty="0">
                <a:latin typeface="Calibri" pitchFamily="34" charset="0"/>
              </a:rPr>
              <a:t>Observation</a:t>
            </a:r>
            <a:r>
              <a:rPr lang="en-US" altLang="zh-CN" sz="3200" dirty="0">
                <a:latin typeface="Calibri" pitchFamily="34" charset="0"/>
              </a:rPr>
              <a:t>: on average, nearly 49.3% of generated register values are referenced (read) only once, while nearly 27.9% and 11.6% of them are referenced twice and three times, respectively. (Fig. 2)</a:t>
            </a:r>
          </a:p>
          <a:p>
            <a:pPr eaLnBrk="1" hangingPunct="1"/>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p:txBody>
      </p:sp>
      <p:sp>
        <p:nvSpPr>
          <p:cNvPr id="104" name="Text Box 192"/>
          <p:cNvSpPr txBox="1">
            <a:spLocks noChangeArrowheads="1"/>
          </p:cNvSpPr>
          <p:nvPr/>
        </p:nvSpPr>
        <p:spPr bwMode="auto">
          <a:xfrm>
            <a:off x="2049024" y="32149406"/>
            <a:ext cx="6152370" cy="4155378"/>
          </a:xfrm>
          <a:prstGeom prst="rect">
            <a:avLst/>
          </a:prstGeom>
          <a:solidFill>
            <a:schemeClr val="bg1"/>
          </a:solidFill>
          <a:ln w="12700">
            <a:noFill/>
          </a:ln>
          <a:effectLst/>
        </p:spPr>
        <p:txBody>
          <a:bodyPr wrap="square"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b="1" dirty="0">
                <a:latin typeface="Calibri" pitchFamily="34" charset="0"/>
              </a:rPr>
              <a:t>Policy</a:t>
            </a:r>
            <a:r>
              <a:rPr lang="en-US" altLang="zh-CN" sz="3200" dirty="0">
                <a:latin typeface="Calibri" pitchFamily="34" charset="0"/>
              </a:rPr>
              <a:t>: identify </a:t>
            </a:r>
            <a:r>
              <a:rPr lang="en-US" altLang="zh-CN" sz="3200" b="1" i="1" dirty="0">
                <a:latin typeface="Calibri" pitchFamily="34" charset="0"/>
              </a:rPr>
              <a:t>dead read</a:t>
            </a:r>
            <a:endParaRPr lang="en-US" altLang="zh-CN" sz="3200" dirty="0">
              <a:latin typeface="Calibri" pitchFamily="34" charset="0"/>
            </a:endParaRPr>
          </a:p>
          <a:p>
            <a:pPr eaLnBrk="1" hangingPunct="1"/>
            <a:r>
              <a:rPr lang="en-US" altLang="zh-CN" sz="3200" dirty="0">
                <a:latin typeface="Calibri" pitchFamily="34" charset="0"/>
              </a:rPr>
              <a:t>a) Do not need to restore </a:t>
            </a:r>
          </a:p>
          <a:p>
            <a:pPr eaLnBrk="1" hangingPunct="1"/>
            <a:r>
              <a:rPr lang="en-US" altLang="zh-CN" sz="3200" dirty="0">
                <a:latin typeface="Calibri" pitchFamily="34" charset="0"/>
              </a:rPr>
              <a:t>register values that will not be </a:t>
            </a:r>
          </a:p>
          <a:p>
            <a:pPr eaLnBrk="1" hangingPunct="1"/>
            <a:r>
              <a:rPr lang="en-US" altLang="zh-CN" sz="3200" dirty="0">
                <a:latin typeface="Calibri" pitchFamily="34" charset="0"/>
              </a:rPr>
              <a:t>re-referenced in the future.</a:t>
            </a:r>
          </a:p>
          <a:p>
            <a:pPr eaLnBrk="1" hangingPunct="1"/>
            <a:r>
              <a:rPr lang="en-US" altLang="zh-CN" sz="3200" dirty="0">
                <a:latin typeface="Calibri" pitchFamily="34" charset="0"/>
              </a:rPr>
              <a:t>b) For a register value that will be re-referenced several times, the last reference does not need to be restored</a:t>
            </a:r>
            <a:r>
              <a:rPr lang="en-US" altLang="zh-CN" sz="3200" b="1" i="1" dirty="0">
                <a:latin typeface="Calibri" pitchFamily="34" charset="0"/>
              </a:rPr>
              <a:t>.</a:t>
            </a: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p:txBody>
      </p:sp>
      <p:sp>
        <p:nvSpPr>
          <p:cNvPr id="38" name="Text Box 192"/>
          <p:cNvSpPr txBox="1">
            <a:spLocks noChangeArrowheads="1"/>
          </p:cNvSpPr>
          <p:nvPr/>
        </p:nvSpPr>
        <p:spPr bwMode="auto">
          <a:xfrm>
            <a:off x="2025363" y="36304784"/>
            <a:ext cx="6432837" cy="3243016"/>
          </a:xfrm>
          <a:prstGeom prst="rect">
            <a:avLst/>
          </a:prstGeom>
          <a:solidFill>
            <a:schemeClr val="bg1"/>
          </a:solidFill>
          <a:ln w="12700">
            <a:noFill/>
          </a:ln>
          <a:effectLst/>
        </p:spPr>
        <p:txBody>
          <a:bodyPr wrap="square"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b="1" dirty="0">
                <a:latin typeface="Calibri" pitchFamily="34" charset="0"/>
              </a:rPr>
              <a:t>Implementation</a:t>
            </a:r>
            <a:r>
              <a:rPr lang="en-US" altLang="zh-CN" sz="3200" dirty="0">
                <a:latin typeface="Calibri" pitchFamily="34" charset="0"/>
              </a:rPr>
              <a:t>:</a:t>
            </a:r>
          </a:p>
          <a:p>
            <a:pPr eaLnBrk="1" hangingPunct="1"/>
            <a:r>
              <a:rPr lang="en-US" altLang="zh-CN" sz="3200" dirty="0">
                <a:latin typeface="Calibri" pitchFamily="34" charset="0"/>
              </a:rPr>
              <a:t>Goal: identify dead reads and avoid unnecessary restore operations.</a:t>
            </a:r>
          </a:p>
          <a:p>
            <a:r>
              <a:rPr lang="en-US" altLang="zh-CN" sz="3200" dirty="0">
                <a:latin typeface="Calibri" pitchFamily="34" charset="0"/>
              </a:rPr>
              <a:t>Solution: standard register analysis algorithm to analyze register</a:t>
            </a:r>
          </a:p>
          <a:p>
            <a:r>
              <a:rPr lang="en-US" altLang="zh-CN" sz="3200" dirty="0">
                <a:latin typeface="Calibri" pitchFamily="34" charset="0"/>
              </a:rPr>
              <a:t>liveness coverage. </a:t>
            </a:r>
          </a:p>
          <a:p>
            <a:pPr eaLnBrk="1" hangingPunct="1"/>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a:p>
            <a:pPr marL="514350" indent="-514350" eaLnBrk="1" hangingPunct="1">
              <a:buAutoNum type="arabicPeriod"/>
            </a:pPr>
            <a:endParaRPr lang="en-US" altLang="zh-CN" sz="3200" dirty="0">
              <a:latin typeface="Calibri" pitchFamily="34" charset="0"/>
            </a:endParaRPr>
          </a:p>
        </p:txBody>
      </p:sp>
      <p:pic>
        <p:nvPicPr>
          <p:cNvPr id="3" name="图片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07686" y="36576000"/>
            <a:ext cx="7451640" cy="2174305"/>
          </a:xfrm>
          <a:prstGeom prst="rect">
            <a:avLst/>
          </a:prstGeom>
        </p:spPr>
      </p:pic>
      <p:pic>
        <p:nvPicPr>
          <p:cNvPr id="6" name="图片 5"/>
          <p:cNvPicPr>
            <a:picLocks noChangeAspect="1"/>
          </p:cNvPicPr>
          <p:nvPr/>
        </p:nvPicPr>
        <p:blipFill>
          <a:blip r:embed="rId9"/>
          <a:stretch>
            <a:fillRect/>
          </a:stretch>
        </p:blipFill>
        <p:spPr>
          <a:xfrm>
            <a:off x="8152507" y="32066532"/>
            <a:ext cx="7361999" cy="4282278"/>
          </a:xfrm>
          <a:prstGeom prst="rect">
            <a:avLst/>
          </a:prstGeom>
        </p:spPr>
      </p:pic>
      <p:sp>
        <p:nvSpPr>
          <p:cNvPr id="42" name="Text Box 192"/>
          <p:cNvSpPr txBox="1">
            <a:spLocks noChangeArrowheads="1"/>
          </p:cNvSpPr>
          <p:nvPr/>
        </p:nvSpPr>
        <p:spPr bwMode="auto">
          <a:xfrm>
            <a:off x="16916400" y="7563114"/>
            <a:ext cx="6152370" cy="3072794"/>
          </a:xfrm>
          <a:prstGeom prst="rect">
            <a:avLst/>
          </a:prstGeom>
          <a:noFill/>
          <a:ln w="12700">
            <a:noFill/>
          </a:ln>
          <a:effectLst/>
        </p:spPr>
        <p:txBody>
          <a:bodyPr wrap="square"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14350" indent="-514350" eaLnBrk="1" hangingPunct="1">
              <a:buAutoNum type="alphaLcParenR"/>
            </a:pPr>
            <a:r>
              <a:rPr lang="en-US" altLang="zh-CN" sz="3200" dirty="0">
                <a:latin typeface="Calibri" pitchFamily="34" charset="0"/>
              </a:rPr>
              <a:t>A reference tracking algorithm to record register reference count information, and exploit register access locality. </a:t>
            </a:r>
          </a:p>
          <a:p>
            <a:pPr marL="514350" indent="-514350" eaLnBrk="1" hangingPunct="1">
              <a:buAutoNum type="alphaLcParenR"/>
            </a:pPr>
            <a:r>
              <a:rPr lang="en-US" altLang="zh-CN" sz="3200" dirty="0">
                <a:latin typeface="Calibri" pitchFamily="34" charset="0"/>
              </a:rPr>
              <a:t>a small SRAM read buffer to hold register values with high temporal locality</a:t>
            </a:r>
          </a:p>
          <a:p>
            <a:pPr marL="514350" indent="-514350" eaLnBrk="1" hangingPunct="1">
              <a:buAutoNum type="alphaLcParenR"/>
            </a:pPr>
            <a:endParaRPr lang="en-US" altLang="zh-CN" sz="3200" dirty="0">
              <a:latin typeface="Calibri" pitchFamily="34" charset="0"/>
            </a:endParaRPr>
          </a:p>
          <a:p>
            <a:pPr eaLnBrk="1" hangingPunct="1"/>
            <a:endParaRPr lang="en-US" altLang="zh-CN" sz="3200" dirty="0">
              <a:latin typeface="Calibri" pitchFamily="34" charset="0"/>
            </a:endParaRPr>
          </a:p>
        </p:txBody>
      </p:sp>
      <p:pic>
        <p:nvPicPr>
          <p:cNvPr id="43" name="图片 42"/>
          <p:cNvPicPr>
            <a:picLocks noChangeAspect="1"/>
          </p:cNvPicPr>
          <p:nvPr/>
        </p:nvPicPr>
        <p:blipFill>
          <a:blip r:embed="rId10"/>
          <a:stretch>
            <a:fillRect/>
          </a:stretch>
        </p:blipFill>
        <p:spPr>
          <a:xfrm>
            <a:off x="20070860" y="15316200"/>
            <a:ext cx="7400476" cy="3474811"/>
          </a:xfrm>
          <a:prstGeom prst="rect">
            <a:avLst/>
          </a:prstGeom>
        </p:spPr>
      </p:pic>
      <p:sp>
        <p:nvSpPr>
          <p:cNvPr id="46" name="Text Box 180"/>
          <p:cNvSpPr txBox="1">
            <a:spLocks noChangeArrowheads="1"/>
          </p:cNvSpPr>
          <p:nvPr/>
        </p:nvSpPr>
        <p:spPr bwMode="auto">
          <a:xfrm>
            <a:off x="19772060" y="18592800"/>
            <a:ext cx="880294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zh-CN" dirty="0"/>
              <a:t>Figure 5: A conceptual comparison between the direct restore operation and the </a:t>
            </a:r>
            <a:r>
              <a:rPr lang="en-US" altLang="zh-CN"/>
              <a:t>selective restore.</a:t>
            </a:r>
            <a:endParaRPr lang="en-US" sz="2400" dirty="0">
              <a:latin typeface="Calibri" pitchFamily="34" charset="0"/>
            </a:endParaRPr>
          </a:p>
        </p:txBody>
      </p:sp>
      <p:sp>
        <p:nvSpPr>
          <p:cNvPr id="47" name="Text Box 180"/>
          <p:cNvSpPr txBox="1">
            <a:spLocks noChangeArrowheads="1"/>
          </p:cNvSpPr>
          <p:nvPr/>
        </p:nvSpPr>
        <p:spPr bwMode="auto">
          <a:xfrm>
            <a:off x="8894986" y="31473581"/>
            <a:ext cx="632416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dirty="0"/>
              <a:t>Figure 2: Register read access count distribution.</a:t>
            </a:r>
          </a:p>
        </p:txBody>
      </p:sp>
      <p:sp>
        <p:nvSpPr>
          <p:cNvPr id="48" name="Text Box 180"/>
          <p:cNvSpPr txBox="1">
            <a:spLocks noChangeArrowheads="1"/>
          </p:cNvSpPr>
          <p:nvPr/>
        </p:nvSpPr>
        <p:spPr bwMode="auto">
          <a:xfrm>
            <a:off x="6858000" y="38816945"/>
            <a:ext cx="922970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dirty="0"/>
              <a:t>Figure 3: A snippet of the PTX source code for the </a:t>
            </a:r>
            <a:r>
              <a:rPr lang="en-US" dirty="0" err="1"/>
              <a:t>backprop</a:t>
            </a:r>
            <a:r>
              <a:rPr lang="en-US" dirty="0"/>
              <a:t> benchmark.</a:t>
            </a:r>
          </a:p>
          <a:p>
            <a:pPr eaLnBrk="1" hangingPunct="1"/>
            <a:r>
              <a:rPr lang="en-US" dirty="0"/>
              <a:t>R: read operation. W: write operation. L: register is alive.</a:t>
            </a:r>
          </a:p>
        </p:txBody>
      </p:sp>
      <p:sp>
        <p:nvSpPr>
          <p:cNvPr id="49" name="Text Box 192"/>
          <p:cNvSpPr txBox="1">
            <a:spLocks noChangeArrowheads="1"/>
          </p:cNvSpPr>
          <p:nvPr/>
        </p:nvSpPr>
        <p:spPr bwMode="auto">
          <a:xfrm>
            <a:off x="16945209" y="11996078"/>
            <a:ext cx="6251303" cy="4253305"/>
          </a:xfrm>
          <a:prstGeom prst="rect">
            <a:avLst/>
          </a:prstGeom>
          <a:noFill/>
          <a:ln w="12700">
            <a:noFill/>
          </a:ln>
          <a:effectLst/>
        </p:spPr>
        <p:txBody>
          <a:bodyPr wrap="square"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14350" indent="-514350" eaLnBrk="1" hangingPunct="1">
              <a:buAutoNum type="alphaLcParenR"/>
            </a:pPr>
            <a:r>
              <a:rPr lang="en-US" altLang="zh-CN" sz="3200" dirty="0">
                <a:latin typeface="Calibri" pitchFamily="34" charset="0"/>
              </a:rPr>
              <a:t>direct restore is fast but consumes more energy.</a:t>
            </a:r>
          </a:p>
          <a:p>
            <a:pPr marL="514350" indent="-514350" eaLnBrk="1" hangingPunct="1">
              <a:buAutoNum type="alphaLcParenR"/>
            </a:pPr>
            <a:r>
              <a:rPr lang="en-US" altLang="zh-CN" sz="3200" dirty="0">
                <a:latin typeface="Calibri" pitchFamily="34" charset="0"/>
              </a:rPr>
              <a:t>selective restore is slow but consumes less energy.</a:t>
            </a:r>
          </a:p>
          <a:p>
            <a:pPr marL="514350" indent="-514350" eaLnBrk="1" hangingPunct="1">
              <a:buAutoNum type="alphaLcParenR"/>
            </a:pPr>
            <a:r>
              <a:rPr lang="en-US" altLang="zh-CN" sz="3200" dirty="0">
                <a:latin typeface="Calibri" pitchFamily="34" charset="0"/>
              </a:rPr>
              <a:t>adaptive restore:  adaptively choose restore schemes, according to the busy status of the accessed register bank.</a:t>
            </a:r>
          </a:p>
          <a:p>
            <a:pPr eaLnBrk="1" hangingPunct="1"/>
            <a:endParaRPr lang="en-US" altLang="zh-CN" sz="3200" dirty="0">
              <a:latin typeface="Calibri" pitchFamily="34" charset="0"/>
            </a:endParaRPr>
          </a:p>
          <a:p>
            <a:pPr eaLnBrk="1" hangingPunct="1"/>
            <a:endParaRPr lang="en-US" altLang="zh-CN" sz="3200" dirty="0">
              <a:latin typeface="Calibri" pitchFamily="34" charset="0"/>
            </a:endParaRPr>
          </a:p>
        </p:txBody>
      </p:sp>
      <p:pic>
        <p:nvPicPr>
          <p:cNvPr id="9" name="图片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79704" y="1303816"/>
            <a:ext cx="3169137" cy="3169137"/>
          </a:xfrm>
          <a:prstGeom prst="rect">
            <a:avLst/>
          </a:prstGeom>
        </p:spPr>
      </p:pic>
      <p:sp>
        <p:nvSpPr>
          <p:cNvPr id="50" name="Text Box 180"/>
          <p:cNvSpPr txBox="1">
            <a:spLocks noChangeArrowheads="1"/>
          </p:cNvSpPr>
          <p:nvPr/>
        </p:nvSpPr>
        <p:spPr bwMode="auto">
          <a:xfrm>
            <a:off x="10278586" y="20785774"/>
            <a:ext cx="649383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zh-CN" dirty="0"/>
              <a:t>Figure 1: The scaling of read and write currents</a:t>
            </a:r>
            <a:r>
              <a:rPr lang="en-US" altLang="zh-CN" baseline="30000" dirty="0"/>
              <a:t>[2]</a:t>
            </a:r>
            <a:r>
              <a:rPr lang="en-US" altLang="zh-CN" dirty="0"/>
              <a:t>.</a:t>
            </a:r>
            <a:endParaRPr lang="en-US" sz="2400" dirty="0">
              <a:latin typeface="Calibri" pitchFamily="34" charset="0"/>
            </a:endParaRP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2911</TotalTime>
  <Words>1079</Words>
  <Application>Microsoft Office PowerPoint</Application>
  <PresentationFormat>自定义</PresentationFormat>
  <Paragraphs>137</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宋体</vt:lpstr>
      <vt:lpstr>Arial</vt:lpstr>
      <vt:lpstr>Calibri</vt:lpstr>
      <vt:lpstr>Office Theme</vt:lpstr>
      <vt:lpstr>PowerPoint 演示文稿</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Hang Zhang</cp:lastModifiedBy>
  <cp:revision>459</cp:revision>
  <cp:lastPrinted>2013-02-12T02:21:55Z</cp:lastPrinted>
  <dcterms:created xsi:type="dcterms:W3CDTF">2013-02-10T21:14:48Z</dcterms:created>
  <dcterms:modified xsi:type="dcterms:W3CDTF">2016-05-10T07:40:26Z</dcterms:modified>
</cp:coreProperties>
</file>