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42337038" cy="3017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ochan" initials="LH" lastIdx="3" clrIdx="0">
    <p:extLst>
      <p:ext uri="{19B8F6BF-5375-455C-9EA6-DF929625EA0E}">
        <p15:presenceInfo xmlns:p15="http://schemas.microsoft.com/office/powerpoint/2012/main" userId="S::hl26847@austin.eid.utexas.edu::ffc69ea9-dbb5-4ed7-870c-40301de9dc68" providerId="AD"/>
      </p:ext>
    </p:extLst>
  </p:cmAuthor>
  <p:cmAuthor id="2" name="gill@katanagraph.com" initials="gi" lastIdx="4" clrIdx="1">
    <p:extLst>
      <p:ext uri="{19B8F6BF-5375-455C-9EA6-DF929625EA0E}">
        <p15:presenceInfo xmlns:p15="http://schemas.microsoft.com/office/powerpoint/2012/main" userId="S::urn:spo:guest#gill@katanagraph.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14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6T21:42:17.525" idx="3">
    <p:pos x="20376" y="2400"/>
    <p:text>"Communication volujmens depends on policy" --&gt; that is true but it is not strong point of the DeepGalois, isn't it? I want to highlight that it has flexible partitioning techniqeus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E2133-3AF5-4E5B-8B8E-F9EAA6D8265B}" type="datetimeFigureOut">
              <a:rPr lang="ko-KR" altLang="en-US" smtClean="0"/>
              <a:t>2021-04-07</a:t>
            </a:fld>
            <a:endParaRPr lang="ko-KR" altLang="en-US"/>
          </a:p>
        </p:txBody>
      </p:sp>
      <p:sp>
        <p:nvSpPr>
          <p:cNvPr id="4" name="슬라이드 이미지 개체 틀 3"/>
          <p:cNvSpPr>
            <a:spLocks noGrp="1" noRot="1" noChangeAspect="1"/>
          </p:cNvSpPr>
          <p:nvPr>
            <p:ph type="sldImg" idx="2"/>
          </p:nvPr>
        </p:nvSpPr>
        <p:spPr>
          <a:xfrm>
            <a:off x="1263650" y="1143000"/>
            <a:ext cx="4330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893CC-73CD-47BE-BE93-F224E40D1A83}" type="slidenum">
              <a:rPr lang="ko-KR" altLang="en-US" smtClean="0"/>
              <a:t>‹#›</a:t>
            </a:fld>
            <a:endParaRPr lang="ko-KR" altLang="en-US"/>
          </a:p>
        </p:txBody>
      </p:sp>
    </p:spTree>
    <p:extLst>
      <p:ext uri="{BB962C8B-B14F-4D97-AF65-F5344CB8AC3E}">
        <p14:creationId xmlns:p14="http://schemas.microsoft.com/office/powerpoint/2010/main" val="37237203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B5893CC-73CD-47BE-BE93-F224E40D1A83}" type="slidenum">
              <a:rPr lang="ko-KR" altLang="en-US" smtClean="0"/>
              <a:t>1</a:t>
            </a:fld>
            <a:endParaRPr lang="ko-KR" altLang="en-US"/>
          </a:p>
        </p:txBody>
      </p:sp>
    </p:spTree>
    <p:extLst>
      <p:ext uri="{BB962C8B-B14F-4D97-AF65-F5344CB8AC3E}">
        <p14:creationId xmlns:p14="http://schemas.microsoft.com/office/powerpoint/2010/main" val="226057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75278" y="4938397"/>
            <a:ext cx="35986482" cy="10505440"/>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292130" y="15848967"/>
            <a:ext cx="31752779" cy="7285353"/>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D704A22F-F4FC-4B54-9091-67B1C6FD8F13}"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99984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4A22F-F4FC-4B54-9091-67B1C6FD8F13}"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282717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297445" y="1606550"/>
            <a:ext cx="9128924" cy="25572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0674" y="1606550"/>
            <a:ext cx="26857558" cy="25572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4A22F-F4FC-4B54-9091-67B1C6FD8F13}"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372206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4A22F-F4FC-4B54-9091-67B1C6FD8F13}"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8029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623" y="7522854"/>
            <a:ext cx="36515695" cy="12552043"/>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888623" y="20193644"/>
            <a:ext cx="36515695" cy="6600823"/>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4A22F-F4FC-4B54-9091-67B1C6FD8F13}"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119804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0671" y="8032750"/>
            <a:ext cx="17993241" cy="1914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433126" y="8032750"/>
            <a:ext cx="17993241" cy="1914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04A22F-F4FC-4B54-9091-67B1C6FD8F13}"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38547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16186" y="1606557"/>
            <a:ext cx="36515695" cy="5832477"/>
          </a:xfrm>
        </p:spPr>
        <p:txBody>
          <a:bodyPr/>
          <a:lstStyle/>
          <a:p>
            <a:r>
              <a:rPr lang="en-US"/>
              <a:t>Click to edit Master title style</a:t>
            </a:r>
          </a:p>
        </p:txBody>
      </p:sp>
      <p:sp>
        <p:nvSpPr>
          <p:cNvPr id="3" name="Text Placeholder 2"/>
          <p:cNvSpPr>
            <a:spLocks noGrp="1"/>
          </p:cNvSpPr>
          <p:nvPr>
            <p:ph type="body" idx="1"/>
          </p:nvPr>
        </p:nvSpPr>
        <p:spPr>
          <a:xfrm>
            <a:off x="2916190" y="7397117"/>
            <a:ext cx="17910549"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916190" y="11022330"/>
            <a:ext cx="17910549" cy="1621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433128" y="7397117"/>
            <a:ext cx="17998756" cy="3625213"/>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1433128" y="11022330"/>
            <a:ext cx="17998756" cy="1621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04A22F-F4FC-4B54-9091-67B1C6FD8F13}"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302569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04A22F-F4FC-4B54-9091-67B1C6FD8F13}"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42198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4A22F-F4FC-4B54-9091-67B1C6FD8F13}"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328922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6186" y="2011680"/>
            <a:ext cx="13654797" cy="704088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998756" y="4344677"/>
            <a:ext cx="21433125" cy="2144395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16186" y="9052560"/>
            <a:ext cx="13654797"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704A22F-F4FC-4B54-9091-67B1C6FD8F13}"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417681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6186" y="2011680"/>
            <a:ext cx="13654797" cy="704088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998756" y="4344677"/>
            <a:ext cx="21433125" cy="2144395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916186" y="9052560"/>
            <a:ext cx="13654797" cy="16770987"/>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704A22F-F4FC-4B54-9091-67B1C6FD8F13}"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71D74-4FBB-4B99-9EA3-1E86B585E31E}" type="slidenum">
              <a:rPr lang="en-US" smtClean="0"/>
              <a:t>‹#›</a:t>
            </a:fld>
            <a:endParaRPr lang="en-US"/>
          </a:p>
        </p:txBody>
      </p:sp>
    </p:spTree>
    <p:extLst>
      <p:ext uri="{BB962C8B-B14F-4D97-AF65-F5344CB8AC3E}">
        <p14:creationId xmlns:p14="http://schemas.microsoft.com/office/powerpoint/2010/main" val="33050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0672" y="1606557"/>
            <a:ext cx="36515695" cy="58324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10672" y="8032750"/>
            <a:ext cx="36515695" cy="1914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10671" y="27967947"/>
            <a:ext cx="9525834" cy="1606550"/>
          </a:xfrm>
          <a:prstGeom prst="rect">
            <a:avLst/>
          </a:prstGeom>
        </p:spPr>
        <p:txBody>
          <a:bodyPr vert="horz" lIns="91440" tIns="45720" rIns="91440" bIns="45720" rtlCol="0" anchor="ctr"/>
          <a:lstStyle>
            <a:lvl1pPr algn="l">
              <a:defRPr sz="5280">
                <a:solidFill>
                  <a:schemeClr val="tx1">
                    <a:tint val="75000"/>
                  </a:schemeClr>
                </a:solidFill>
              </a:defRPr>
            </a:lvl1pPr>
          </a:lstStyle>
          <a:p>
            <a:fld id="{D704A22F-F4FC-4B54-9091-67B1C6FD8F13}" type="datetimeFigureOut">
              <a:rPr lang="en-US" smtClean="0"/>
              <a:t>4/7/2021</a:t>
            </a:fld>
            <a:endParaRPr lang="en-US"/>
          </a:p>
        </p:txBody>
      </p:sp>
      <p:sp>
        <p:nvSpPr>
          <p:cNvPr id="5" name="Footer Placeholder 4"/>
          <p:cNvSpPr>
            <a:spLocks noGrp="1"/>
          </p:cNvSpPr>
          <p:nvPr>
            <p:ph type="ftr" sz="quarter" idx="3"/>
          </p:nvPr>
        </p:nvSpPr>
        <p:spPr>
          <a:xfrm>
            <a:off x="14024144" y="27967947"/>
            <a:ext cx="14288750" cy="160655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900533" y="27967947"/>
            <a:ext cx="9525834" cy="1606550"/>
          </a:xfrm>
          <a:prstGeom prst="rect">
            <a:avLst/>
          </a:prstGeom>
        </p:spPr>
        <p:txBody>
          <a:bodyPr vert="horz" lIns="91440" tIns="45720" rIns="91440" bIns="45720" rtlCol="0" anchor="ctr"/>
          <a:lstStyle>
            <a:lvl1pPr algn="r">
              <a:defRPr sz="5280">
                <a:solidFill>
                  <a:schemeClr val="tx1">
                    <a:tint val="75000"/>
                  </a:schemeClr>
                </a:solidFill>
              </a:defRPr>
            </a:lvl1pPr>
          </a:lstStyle>
          <a:p>
            <a:fld id="{87A71D74-4FBB-4B99-9EA3-1E86B585E31E}" type="slidenum">
              <a:rPr lang="en-US" smtClean="0"/>
              <a:t>‹#›</a:t>
            </a:fld>
            <a:endParaRPr lang="en-US"/>
          </a:p>
        </p:txBody>
      </p:sp>
    </p:spTree>
    <p:extLst>
      <p:ext uri="{BB962C8B-B14F-4D97-AF65-F5344CB8AC3E}">
        <p14:creationId xmlns:p14="http://schemas.microsoft.com/office/powerpoint/2010/main" val="2380158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595">
            <a:extLst>
              <a:ext uri="{FF2B5EF4-FFF2-40B4-BE49-F238E27FC236}">
                <a16:creationId xmlns:a16="http://schemas.microsoft.com/office/drawing/2014/main" id="{0A33996A-4932-4FCB-9863-EE7C5E58EFEA}"/>
              </a:ext>
            </a:extLst>
          </p:cNvPr>
          <p:cNvGrpSpPr/>
          <p:nvPr/>
        </p:nvGrpSpPr>
        <p:grpSpPr>
          <a:xfrm>
            <a:off x="12054637" y="5683503"/>
            <a:ext cx="15180227" cy="10564605"/>
            <a:chOff x="573615" y="5983457"/>
            <a:chExt cx="11103571" cy="9575085"/>
          </a:xfrm>
        </p:grpSpPr>
        <p:sp>
          <p:nvSpPr>
            <p:cNvPr id="32" name="TextBox 31">
              <a:extLst>
                <a:ext uri="{FF2B5EF4-FFF2-40B4-BE49-F238E27FC236}">
                  <a16:creationId xmlns:a16="http://schemas.microsoft.com/office/drawing/2014/main" id="{4B5D2B99-C605-44AB-9E12-85AE8D6BB3BA}"/>
                </a:ext>
              </a:extLst>
            </p:cNvPr>
            <p:cNvSpPr txBox="1"/>
            <p:nvPr/>
          </p:nvSpPr>
          <p:spPr>
            <a:xfrm>
              <a:off x="573616" y="6774728"/>
              <a:ext cx="11103570" cy="8783814"/>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endParaRPr lang="en-US" sz="4800"/>
            </a:p>
            <a:p>
              <a:r>
                <a:rPr lang="en-US" sz="1000"/>
                <a:t> </a:t>
              </a:r>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p:txBody>
        </p:sp>
        <p:sp>
          <p:nvSpPr>
            <p:cNvPr id="33" name="Rectangle 597">
              <a:extLst>
                <a:ext uri="{FF2B5EF4-FFF2-40B4-BE49-F238E27FC236}">
                  <a16:creationId xmlns:a16="http://schemas.microsoft.com/office/drawing/2014/main" id="{2FA42B49-6623-4EEE-8A67-5947BB1493D3}"/>
                </a:ext>
              </a:extLst>
            </p:cNvPr>
            <p:cNvSpPr/>
            <p:nvPr/>
          </p:nvSpPr>
          <p:spPr>
            <a:xfrm>
              <a:off x="573615" y="5983457"/>
              <a:ext cx="11103570" cy="968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t>Synchronization</a:t>
              </a:r>
            </a:p>
          </p:txBody>
        </p:sp>
      </p:grpSp>
      <p:graphicFrame>
        <p:nvGraphicFramePr>
          <p:cNvPr id="378" name="표 347">
            <a:extLst>
              <a:ext uri="{FF2B5EF4-FFF2-40B4-BE49-F238E27FC236}">
                <a16:creationId xmlns:a16="http://schemas.microsoft.com/office/drawing/2014/main" id="{5BF8F773-720A-4AE4-AB67-2CB2CB4C472D}"/>
              </a:ext>
            </a:extLst>
          </p:cNvPr>
          <p:cNvGraphicFramePr>
            <a:graphicFrameLocks noGrp="1"/>
          </p:cNvGraphicFramePr>
          <p:nvPr>
            <p:extLst>
              <p:ext uri="{D42A27DB-BD31-4B8C-83A1-F6EECF244321}">
                <p14:modId xmlns:p14="http://schemas.microsoft.com/office/powerpoint/2010/main" val="3513851968"/>
              </p:ext>
            </p:extLst>
          </p:nvPr>
        </p:nvGraphicFramePr>
        <p:xfrm>
          <a:off x="24499984" y="12973233"/>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pSp>
        <p:nvGrpSpPr>
          <p:cNvPr id="22" name="Group 595">
            <a:extLst>
              <a:ext uri="{FF2B5EF4-FFF2-40B4-BE49-F238E27FC236}">
                <a16:creationId xmlns:a16="http://schemas.microsoft.com/office/drawing/2014/main" id="{BFC52ED8-879F-4474-90F5-0E1C1317FFF3}"/>
              </a:ext>
            </a:extLst>
          </p:cNvPr>
          <p:cNvGrpSpPr/>
          <p:nvPr/>
        </p:nvGrpSpPr>
        <p:grpSpPr>
          <a:xfrm>
            <a:off x="245049" y="16306284"/>
            <a:ext cx="26989812" cy="10865172"/>
            <a:chOff x="573616" y="5962196"/>
            <a:chExt cx="11103570" cy="9764370"/>
          </a:xfrm>
        </p:grpSpPr>
        <p:sp>
          <p:nvSpPr>
            <p:cNvPr id="23" name="TextBox 22">
              <a:extLst>
                <a:ext uri="{FF2B5EF4-FFF2-40B4-BE49-F238E27FC236}">
                  <a16:creationId xmlns:a16="http://schemas.microsoft.com/office/drawing/2014/main" id="{C6AA1DCB-D7F7-408C-8781-85B393D9EDBF}"/>
                </a:ext>
              </a:extLst>
            </p:cNvPr>
            <p:cNvSpPr txBox="1"/>
            <p:nvPr/>
          </p:nvSpPr>
          <p:spPr>
            <a:xfrm>
              <a:off x="573616" y="6942752"/>
              <a:ext cx="11103570" cy="8783814"/>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endParaRPr lang="en-US" sz="4800"/>
            </a:p>
            <a:p>
              <a:r>
                <a:rPr lang="en-US" sz="1000"/>
                <a:t> </a:t>
              </a:r>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p:txBody>
        </p:sp>
        <p:sp>
          <p:nvSpPr>
            <p:cNvPr id="24" name="Rectangle 597">
              <a:extLst>
                <a:ext uri="{FF2B5EF4-FFF2-40B4-BE49-F238E27FC236}">
                  <a16:creationId xmlns:a16="http://schemas.microsoft.com/office/drawing/2014/main" id="{8B1845D8-B4CB-4714-AEA4-4301D19861AD}"/>
                </a:ext>
              </a:extLst>
            </p:cNvPr>
            <p:cNvSpPr/>
            <p:nvPr/>
          </p:nvSpPr>
          <p:spPr>
            <a:xfrm>
              <a:off x="573616" y="5962196"/>
              <a:ext cx="11103569" cy="96070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t>Graph Partitioning</a:t>
              </a:r>
            </a:p>
          </p:txBody>
        </p:sp>
      </p:grpSp>
      <p:grpSp>
        <p:nvGrpSpPr>
          <p:cNvPr id="28" name="Group 595">
            <a:extLst>
              <a:ext uri="{FF2B5EF4-FFF2-40B4-BE49-F238E27FC236}">
                <a16:creationId xmlns:a16="http://schemas.microsoft.com/office/drawing/2014/main" id="{2F37DA1D-96A7-4E0E-B036-FDDB80C97127}"/>
              </a:ext>
            </a:extLst>
          </p:cNvPr>
          <p:cNvGrpSpPr/>
          <p:nvPr/>
        </p:nvGrpSpPr>
        <p:grpSpPr>
          <a:xfrm>
            <a:off x="27370269" y="5702733"/>
            <a:ext cx="14671191" cy="24162828"/>
            <a:chOff x="564714" y="5975539"/>
            <a:chExt cx="11104165" cy="10956760"/>
          </a:xfrm>
        </p:grpSpPr>
        <p:sp>
          <p:nvSpPr>
            <p:cNvPr id="29" name="TextBox 28">
              <a:extLst>
                <a:ext uri="{FF2B5EF4-FFF2-40B4-BE49-F238E27FC236}">
                  <a16:creationId xmlns:a16="http://schemas.microsoft.com/office/drawing/2014/main" id="{89A7EFC2-5AE8-400D-81F3-1BEEF06EF092}"/>
                </a:ext>
              </a:extLst>
            </p:cNvPr>
            <p:cNvSpPr txBox="1"/>
            <p:nvPr/>
          </p:nvSpPr>
          <p:spPr>
            <a:xfrm>
              <a:off x="565309" y="6452874"/>
              <a:ext cx="11103570" cy="10479425"/>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a:p>
              <a:pPr marL="285750" indent="-285750">
                <a:buFont typeface="Arial" panose="020B0604020202020204" pitchFamily="34" charset="0"/>
                <a:buChar char="•"/>
              </a:pPr>
              <a:endParaRPr lang="en-US" sz="4400"/>
            </a:p>
          </p:txBody>
        </p:sp>
        <p:sp>
          <p:nvSpPr>
            <p:cNvPr id="30" name="Rectangle 597">
              <a:extLst>
                <a:ext uri="{FF2B5EF4-FFF2-40B4-BE49-F238E27FC236}">
                  <a16:creationId xmlns:a16="http://schemas.microsoft.com/office/drawing/2014/main" id="{44FA5601-3F7C-40E9-90B2-FC45A5EBC9D2}"/>
                </a:ext>
              </a:extLst>
            </p:cNvPr>
            <p:cNvSpPr/>
            <p:nvPr/>
          </p:nvSpPr>
          <p:spPr>
            <a:xfrm>
              <a:off x="564714" y="5975539"/>
              <a:ext cx="11103570" cy="48264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t>Evaluation</a:t>
              </a:r>
            </a:p>
          </p:txBody>
        </p:sp>
      </p:grpSp>
      <p:sp>
        <p:nvSpPr>
          <p:cNvPr id="594" name="Title 1">
            <a:extLst>
              <a:ext uri="{FF2B5EF4-FFF2-40B4-BE49-F238E27FC236}">
                <a16:creationId xmlns:a16="http://schemas.microsoft.com/office/drawing/2014/main" id="{2028E599-5675-406D-9843-9D66B229C955}"/>
              </a:ext>
            </a:extLst>
          </p:cNvPr>
          <p:cNvSpPr>
            <a:spLocks noGrp="1"/>
          </p:cNvSpPr>
          <p:nvPr>
            <p:ph type="ctrTitle"/>
          </p:nvPr>
        </p:nvSpPr>
        <p:spPr>
          <a:xfrm>
            <a:off x="6009076" y="277585"/>
            <a:ext cx="35575107" cy="5578314"/>
          </a:xfrm>
        </p:spPr>
        <p:txBody>
          <a:bodyPr anchor="ctr">
            <a:noAutofit/>
          </a:bodyPr>
          <a:lstStyle/>
          <a:p>
            <a:r>
              <a:rPr lang="en-US" sz="9600" b="1">
                <a:latin typeface="Helvetica" pitchFamily="2" charset="0"/>
              </a:rPr>
              <a:t>Efficient Distribution for Deep Learning on Large Graphs</a:t>
            </a:r>
            <a:br>
              <a:rPr lang="en-US" sz="9600" b="1">
                <a:latin typeface="Helvetica" pitchFamily="2" charset="0"/>
              </a:rPr>
            </a:br>
            <a:r>
              <a:rPr lang="en-US" sz="6000">
                <a:latin typeface="Helvetica" pitchFamily="2" charset="0"/>
              </a:rPr>
              <a:t>Loc Hoang</a:t>
            </a:r>
            <a:r>
              <a:rPr lang="en-US" sz="6000" baseline="30000">
                <a:latin typeface="Helvetica" pitchFamily="2" charset="0"/>
              </a:rPr>
              <a:t>1</a:t>
            </a:r>
            <a:r>
              <a:rPr lang="en-US" sz="6000">
                <a:latin typeface="Helvetica" pitchFamily="2" charset="0"/>
              </a:rPr>
              <a:t>, </a:t>
            </a:r>
            <a:r>
              <a:rPr lang="en-US" sz="6000" err="1">
                <a:latin typeface="Helvetica" pitchFamily="2" charset="0"/>
              </a:rPr>
              <a:t>Xuhao</a:t>
            </a:r>
            <a:r>
              <a:rPr lang="en-US" sz="6000">
                <a:latin typeface="Helvetica" pitchFamily="2" charset="0"/>
              </a:rPr>
              <a:t> Chen</a:t>
            </a:r>
            <a:r>
              <a:rPr lang="en-US" sz="6000" baseline="30000">
                <a:latin typeface="Helvetica" pitchFamily="2" charset="0"/>
              </a:rPr>
              <a:t>2</a:t>
            </a:r>
            <a:r>
              <a:rPr lang="en-US" sz="6000">
                <a:latin typeface="Helvetica" pitchFamily="2" charset="0"/>
              </a:rPr>
              <a:t>, Hochan Lee</a:t>
            </a:r>
            <a:r>
              <a:rPr lang="en-US" sz="6000" baseline="30000">
                <a:latin typeface="Helvetica" pitchFamily="2" charset="0"/>
              </a:rPr>
              <a:t>1</a:t>
            </a:r>
            <a:r>
              <a:rPr lang="en-US" sz="6000">
                <a:latin typeface="Helvetica" pitchFamily="2" charset="0"/>
              </a:rPr>
              <a:t>, Roshan Dathathri</a:t>
            </a:r>
            <a:r>
              <a:rPr lang="en-US" sz="6000" baseline="30000">
                <a:latin typeface="Helvetica" pitchFamily="2" charset="0"/>
              </a:rPr>
              <a:t>3</a:t>
            </a:r>
            <a:r>
              <a:rPr lang="en-US" sz="6000">
                <a:latin typeface="Helvetica" pitchFamily="2" charset="0"/>
              </a:rPr>
              <a:t>, </a:t>
            </a:r>
            <a:r>
              <a:rPr lang="en-US" sz="6000" err="1">
                <a:latin typeface="Helvetica" pitchFamily="2" charset="0"/>
              </a:rPr>
              <a:t>Gurbinder</a:t>
            </a:r>
            <a:r>
              <a:rPr lang="en-US" sz="6000">
                <a:latin typeface="Helvetica" pitchFamily="2" charset="0"/>
              </a:rPr>
              <a:t> Gill</a:t>
            </a:r>
            <a:r>
              <a:rPr lang="en-US" sz="6000" baseline="30000">
                <a:latin typeface="Helvetica" pitchFamily="2" charset="0"/>
              </a:rPr>
              <a:t>3</a:t>
            </a:r>
            <a:r>
              <a:rPr lang="en-US" sz="6000">
                <a:latin typeface="Helvetica" pitchFamily="2" charset="0"/>
              </a:rPr>
              <a:t>, and Keshav Pingali</a:t>
            </a:r>
            <a:r>
              <a:rPr lang="en-US" sz="6000" baseline="30000">
                <a:latin typeface="Helvetica" pitchFamily="2" charset="0"/>
              </a:rPr>
              <a:t>1,3</a:t>
            </a:r>
            <a:br>
              <a:rPr lang="en-US" sz="6000">
                <a:latin typeface="Helvetica" pitchFamily="2" charset="0"/>
              </a:rPr>
            </a:br>
            <a:r>
              <a:rPr lang="en-US" sz="1000">
                <a:latin typeface="Helvetica" pitchFamily="2" charset="0"/>
              </a:rPr>
              <a:t> </a:t>
            </a:r>
            <a:r>
              <a:rPr lang="en-US" sz="2000">
                <a:latin typeface="Helvetica" pitchFamily="2" charset="0"/>
              </a:rPr>
              <a:t> </a:t>
            </a:r>
            <a:br>
              <a:rPr lang="en-US" sz="9600" b="1">
                <a:latin typeface="Helvetica" pitchFamily="2" charset="0"/>
              </a:rPr>
            </a:br>
            <a:r>
              <a:rPr lang="en-US" sz="5800" baseline="30000">
                <a:latin typeface="Helvetica" pitchFamily="2" charset="0"/>
              </a:rPr>
              <a:t>1</a:t>
            </a:r>
            <a:r>
              <a:rPr lang="en-US" sz="5800">
                <a:latin typeface="Helvetica" pitchFamily="2" charset="0"/>
              </a:rPr>
              <a:t>The University of Texas at Austin</a:t>
            </a:r>
            <a:br>
              <a:rPr lang="en-US" sz="5800">
                <a:latin typeface="Helvetica" pitchFamily="2" charset="0"/>
              </a:rPr>
            </a:br>
            <a:r>
              <a:rPr lang="en-US" sz="5800" baseline="30000">
                <a:latin typeface="Helvetica" pitchFamily="2" charset="0"/>
              </a:rPr>
              <a:t>2</a:t>
            </a:r>
            <a:r>
              <a:rPr lang="en-US" sz="5800">
                <a:latin typeface="Helvetica" pitchFamily="2" charset="0"/>
              </a:rPr>
              <a:t>Massachusetts Institute of Technology</a:t>
            </a:r>
            <a:br>
              <a:rPr lang="en-US" sz="5800">
                <a:latin typeface="Helvetica" pitchFamily="2" charset="0"/>
              </a:rPr>
            </a:br>
            <a:r>
              <a:rPr lang="en-US" sz="5800" baseline="30000">
                <a:latin typeface="Helvetica" pitchFamily="2" charset="0"/>
              </a:rPr>
              <a:t>3</a:t>
            </a:r>
            <a:r>
              <a:rPr lang="en-US" sz="5800">
                <a:latin typeface="Helvetica" pitchFamily="2" charset="0"/>
              </a:rPr>
              <a:t>Katana Graph</a:t>
            </a:r>
            <a:endParaRPr lang="en-US" sz="6000">
              <a:latin typeface="Helvetica" pitchFamily="2" charset="0"/>
            </a:endParaRPr>
          </a:p>
        </p:txBody>
      </p:sp>
      <p:sp>
        <p:nvSpPr>
          <p:cNvPr id="595" name="Rectangle 594">
            <a:extLst>
              <a:ext uri="{FF2B5EF4-FFF2-40B4-BE49-F238E27FC236}">
                <a16:creationId xmlns:a16="http://schemas.microsoft.com/office/drawing/2014/main" id="{A925B88D-5A59-4275-9F5A-67115DBD7062}"/>
              </a:ext>
            </a:extLst>
          </p:cNvPr>
          <p:cNvSpPr/>
          <p:nvPr/>
        </p:nvSpPr>
        <p:spPr>
          <a:xfrm>
            <a:off x="244194" y="111465"/>
            <a:ext cx="41757742" cy="55180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8" name="Picture 607">
            <a:extLst>
              <a:ext uri="{FF2B5EF4-FFF2-40B4-BE49-F238E27FC236}">
                <a16:creationId xmlns:a16="http://schemas.microsoft.com/office/drawing/2014/main" id="{EB18AAD8-2F8C-4538-BADC-308CF7357629}"/>
              </a:ext>
            </a:extLst>
          </p:cNvPr>
          <p:cNvPicPr>
            <a:picLocks noChangeAspect="1"/>
          </p:cNvPicPr>
          <p:nvPr/>
        </p:nvPicPr>
        <p:blipFill>
          <a:blip r:embed="rId3"/>
          <a:stretch>
            <a:fillRect/>
          </a:stretch>
        </p:blipFill>
        <p:spPr>
          <a:xfrm>
            <a:off x="1006498" y="187009"/>
            <a:ext cx="5284388" cy="3623580"/>
          </a:xfrm>
          <a:prstGeom prst="rect">
            <a:avLst/>
          </a:prstGeom>
        </p:spPr>
      </p:pic>
      <p:grpSp>
        <p:nvGrpSpPr>
          <p:cNvPr id="66" name="그룹 65">
            <a:extLst>
              <a:ext uri="{FF2B5EF4-FFF2-40B4-BE49-F238E27FC236}">
                <a16:creationId xmlns:a16="http://schemas.microsoft.com/office/drawing/2014/main" id="{5C94CFD1-B5EA-49D4-ACAC-AFC504391A65}"/>
              </a:ext>
            </a:extLst>
          </p:cNvPr>
          <p:cNvGrpSpPr/>
          <p:nvPr/>
        </p:nvGrpSpPr>
        <p:grpSpPr>
          <a:xfrm>
            <a:off x="244193" y="5705675"/>
            <a:ext cx="11737049" cy="10550501"/>
            <a:chOff x="244193" y="5705675"/>
            <a:chExt cx="11737049" cy="10473218"/>
          </a:xfrm>
        </p:grpSpPr>
        <p:sp>
          <p:nvSpPr>
            <p:cNvPr id="7" name="TextBox 6">
              <a:extLst>
                <a:ext uri="{FF2B5EF4-FFF2-40B4-BE49-F238E27FC236}">
                  <a16:creationId xmlns:a16="http://schemas.microsoft.com/office/drawing/2014/main" id="{63EEEB75-CB1C-45DF-9D21-E406FAB02827}"/>
                </a:ext>
              </a:extLst>
            </p:cNvPr>
            <p:cNvSpPr txBox="1"/>
            <p:nvPr/>
          </p:nvSpPr>
          <p:spPr>
            <a:xfrm>
              <a:off x="244194" y="6545487"/>
              <a:ext cx="11733115" cy="9633406"/>
            </a:xfrm>
            <a:prstGeom prst="rect">
              <a:avLst/>
            </a:prstGeom>
            <a:noFill/>
            <a:ln>
              <a:solidFill>
                <a:schemeClr val="accent2"/>
              </a:solidFill>
            </a:ln>
          </p:spPr>
          <p:txBody>
            <a:bodyPr wrap="square" lIns="91440" tIns="45720" rIns="91440" bIns="45720" rtlCol="0" anchor="t">
              <a:spAutoFit/>
            </a:bodyPr>
            <a:lstStyle/>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4600"/>
                <a:t>Scalable distributed GNN framework</a:t>
              </a:r>
              <a:endParaRPr lang="en-US" sz="4600">
                <a:cs typeface="Calibri"/>
              </a:endParaRPr>
            </a:p>
            <a:p>
              <a:pPr marL="285750" indent="-285750">
                <a:buFont typeface="Arial" panose="020B0604020202020204" pitchFamily="34" charset="0"/>
                <a:buChar char="•"/>
              </a:pPr>
              <a:r>
                <a:rPr lang="en-US" sz="4600" spc="-150"/>
                <a:t>Generalize GNN to</a:t>
              </a:r>
              <a:r>
                <a:rPr lang="en-US" sz="4600"/>
                <a:t> </a:t>
              </a:r>
              <a:r>
                <a:rPr lang="en-US" sz="4600" b="1"/>
                <a:t>vertex progra</a:t>
              </a:r>
              <a:r>
                <a:rPr lang="en-US" sz="4600" b="1" spc="-300"/>
                <a:t>mm</a:t>
              </a:r>
              <a:r>
                <a:rPr lang="en-US" sz="4600" b="1"/>
                <a:t>ing model</a:t>
              </a:r>
              <a:endParaRPr lang="en-US" sz="4600" b="1">
                <a:cs typeface="Calibri"/>
              </a:endParaRPr>
            </a:p>
            <a:p>
              <a:pPr marL="742950" lvl="1" indent="-285750">
                <a:buFont typeface="Arial" panose="020B0604020202020204" pitchFamily="34" charset="0"/>
                <a:buChar char="•"/>
              </a:pPr>
              <a:r>
                <a:rPr lang="en-US" sz="4400" i="1"/>
                <a:t>Topology driven</a:t>
              </a:r>
              <a:r>
                <a:rPr lang="en-US" sz="4400"/>
                <a:t>: All vertices are active</a:t>
              </a:r>
              <a:endParaRPr lang="en-US" sz="4400">
                <a:cs typeface="Calibri"/>
              </a:endParaRPr>
            </a:p>
            <a:p>
              <a:pPr marL="742950" lvl="1" indent="-285750">
                <a:buFont typeface="Arial" panose="020B0604020202020204" pitchFamily="34" charset="0"/>
                <a:buChar char="•"/>
              </a:pPr>
              <a:r>
                <a:rPr lang="en-US" sz="4400" i="1"/>
                <a:t>Operators</a:t>
              </a:r>
              <a:endParaRPr lang="en-US" sz="4400">
                <a:cs typeface="Calibri"/>
              </a:endParaRPr>
            </a:p>
            <a:p>
              <a:pPr marL="1200150" lvl="2" indent="-285750">
                <a:buFont typeface="Arial" panose="020B0604020202020204" pitchFamily="34" charset="0"/>
                <a:buChar char="•"/>
              </a:pPr>
              <a:r>
                <a:rPr lang="en-US" sz="4000"/>
                <a:t>Aggregate features from 1-hop neighbors</a:t>
              </a:r>
              <a:endParaRPr lang="en-US" sz="4000">
                <a:cs typeface="Calibri"/>
              </a:endParaRPr>
            </a:p>
            <a:p>
              <a:pPr marL="1200150" lvl="2" indent="-285750">
                <a:buFont typeface="Arial" panose="020B0604020202020204" pitchFamily="34" charset="0"/>
                <a:buChar char="•"/>
              </a:pPr>
              <a:r>
                <a:rPr lang="en-US" sz="4000"/>
                <a:t>Local linear transformation</a:t>
              </a:r>
              <a:endParaRPr lang="en-US" sz="4000">
                <a:cs typeface="Calibri"/>
              </a:endParaRPr>
            </a:p>
            <a:p>
              <a:pPr marL="742950" lvl="1" indent="-285750">
                <a:buFont typeface="Arial" panose="020B0604020202020204" pitchFamily="34" charset="0"/>
                <a:buChar char="•"/>
              </a:pPr>
              <a:r>
                <a:rPr lang="en-US" sz="4400" i="1"/>
                <a:t>Termination condition</a:t>
              </a:r>
              <a:r>
                <a:rPr lang="en-US" sz="4400"/>
                <a:t>: number of layers</a:t>
              </a:r>
              <a:endParaRPr lang="en-US" sz="4400">
                <a:cs typeface="Calibri"/>
              </a:endParaRPr>
            </a:p>
            <a:p>
              <a:pPr marL="285750" indent="-285750">
                <a:buFont typeface="Arial" panose="020B0604020202020204" pitchFamily="34" charset="0"/>
                <a:buChar char="•"/>
              </a:pPr>
              <a:r>
                <a:rPr lang="en-US" sz="4600" b="1"/>
                <a:t>Distributed Graph Engine</a:t>
              </a:r>
              <a:endParaRPr lang="en-US" sz="4600" b="1">
                <a:cs typeface="Calibri"/>
              </a:endParaRPr>
            </a:p>
            <a:p>
              <a:pPr marL="742950" lvl="1" indent="-285750">
                <a:buFont typeface="Arial" panose="020B0604020202020204" pitchFamily="34" charset="0"/>
                <a:buChar char="•"/>
              </a:pPr>
              <a:r>
                <a:rPr lang="en-US" sz="4400" err="1"/>
                <a:t>CuSP</a:t>
              </a:r>
              <a:r>
                <a:rPr lang="en-US" sz="4400"/>
                <a:t> </a:t>
              </a:r>
              <a:r>
                <a:rPr lang="en-US" sz="2800"/>
                <a:t>[1]</a:t>
              </a:r>
              <a:r>
                <a:rPr lang="en-US" sz="4400"/>
                <a:t>: Graph partitioner</a:t>
              </a:r>
              <a:endParaRPr lang="en-US" sz="4400">
                <a:cs typeface="Calibri"/>
              </a:endParaRPr>
            </a:p>
            <a:p>
              <a:pPr marL="742950" lvl="1" indent="-285750">
                <a:buFont typeface="Arial" panose="020B0604020202020204" pitchFamily="34" charset="0"/>
                <a:buChar char="•"/>
              </a:pPr>
              <a:r>
                <a:rPr lang="en-US" sz="4400"/>
                <a:t>Gluon </a:t>
              </a:r>
              <a:r>
                <a:rPr lang="en-US" sz="2800"/>
                <a:t>[2]</a:t>
              </a:r>
              <a:r>
                <a:rPr lang="en-US" sz="4400"/>
                <a:t>: Communication substrate</a:t>
              </a:r>
              <a:endParaRPr lang="en-US" sz="4400">
                <a:cs typeface="Calibri"/>
              </a:endParaRPr>
            </a:p>
            <a:p>
              <a:pPr marL="742950" lvl="1" indent="-285750">
                <a:buFont typeface="Arial" panose="020B0604020202020204" pitchFamily="34" charset="0"/>
                <a:buChar char="•"/>
              </a:pPr>
              <a:r>
                <a:rPr lang="en-US" sz="4400"/>
                <a:t>Galois </a:t>
              </a:r>
              <a:r>
                <a:rPr lang="en-US" sz="2800"/>
                <a:t>[3]: </a:t>
              </a:r>
              <a:r>
                <a:rPr lang="en-US" sz="4400"/>
                <a:t>Computation engine</a:t>
              </a:r>
              <a:endParaRPr lang="en-US" sz="4400">
                <a:cs typeface="Calibri"/>
              </a:endParaRPr>
            </a:p>
            <a:p>
              <a:pPr marL="285750" indent="-285750">
                <a:buFont typeface="Arial" panose="020B0604020202020204" pitchFamily="34" charset="0"/>
                <a:buChar char="•"/>
              </a:pPr>
              <a:r>
                <a:rPr lang="en-US" sz="4600"/>
                <a:t>Outperform the state-of-the art</a:t>
              </a:r>
              <a:endParaRPr lang="en-US" sz="4600">
                <a:cs typeface="Calibri" panose="020F0502020204030204"/>
              </a:endParaRPr>
            </a:p>
            <a:p>
              <a:pPr marL="1200150" lvl="2" indent="-285750">
                <a:buFont typeface="Arial" panose="020B0604020202020204" pitchFamily="34" charset="0"/>
                <a:buChar char="•"/>
              </a:pPr>
              <a:r>
                <a:rPr lang="en-US" sz="4400"/>
                <a:t>4x speedup over </a:t>
              </a:r>
              <a:r>
                <a:rPr lang="en-US" sz="4400" err="1"/>
                <a:t>DistDGL</a:t>
              </a:r>
              <a:r>
                <a:rPr lang="en-US" sz="4400"/>
                <a:t> </a:t>
              </a:r>
              <a:r>
                <a:rPr lang="en-US" sz="2800"/>
                <a:t>[4]</a:t>
              </a:r>
              <a:endParaRPr lang="en-US" sz="2800">
                <a:cs typeface="Calibri"/>
              </a:endParaRPr>
            </a:p>
            <a:p>
              <a:pPr lvl="2"/>
              <a:endParaRPr lang="en-US" sz="2400"/>
            </a:p>
          </p:txBody>
        </p:sp>
        <p:sp>
          <p:nvSpPr>
            <p:cNvPr id="8" name="Rectangle 597">
              <a:extLst>
                <a:ext uri="{FF2B5EF4-FFF2-40B4-BE49-F238E27FC236}">
                  <a16:creationId xmlns:a16="http://schemas.microsoft.com/office/drawing/2014/main" id="{04CDB575-1180-43B5-A4FA-6A4643954411}"/>
                </a:ext>
              </a:extLst>
            </p:cNvPr>
            <p:cNvSpPr/>
            <p:nvPr/>
          </p:nvSpPr>
          <p:spPr>
            <a:xfrm>
              <a:off x="244193" y="5705675"/>
              <a:ext cx="11737049" cy="100820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t>DeepGalois Overview</a:t>
              </a:r>
            </a:p>
          </p:txBody>
        </p:sp>
      </p:grpSp>
      <p:grpSp>
        <p:nvGrpSpPr>
          <p:cNvPr id="580" name="그룹 579">
            <a:extLst>
              <a:ext uri="{FF2B5EF4-FFF2-40B4-BE49-F238E27FC236}">
                <a16:creationId xmlns:a16="http://schemas.microsoft.com/office/drawing/2014/main" id="{BF0003B9-2C47-4219-8647-5CBACDBA0186}"/>
              </a:ext>
            </a:extLst>
          </p:cNvPr>
          <p:cNvGrpSpPr/>
          <p:nvPr/>
        </p:nvGrpSpPr>
        <p:grpSpPr>
          <a:xfrm>
            <a:off x="12524359" y="15141471"/>
            <a:ext cx="3814925" cy="744813"/>
            <a:chOff x="19840483" y="14410805"/>
            <a:chExt cx="3814925" cy="744813"/>
          </a:xfrm>
        </p:grpSpPr>
        <p:sp>
          <p:nvSpPr>
            <p:cNvPr id="137" name="타원 136">
              <a:extLst>
                <a:ext uri="{FF2B5EF4-FFF2-40B4-BE49-F238E27FC236}">
                  <a16:creationId xmlns:a16="http://schemas.microsoft.com/office/drawing/2014/main" id="{DF849ECB-E509-4B34-8B8F-C161AD17115C}"/>
                </a:ext>
              </a:extLst>
            </p:cNvPr>
            <p:cNvSpPr/>
            <p:nvPr/>
          </p:nvSpPr>
          <p:spPr>
            <a:xfrm>
              <a:off x="19840483" y="14425319"/>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endParaRPr>
            </a:p>
          </p:txBody>
        </p:sp>
        <p:sp>
          <p:nvSpPr>
            <p:cNvPr id="139" name="타원 138">
              <a:extLst>
                <a:ext uri="{FF2B5EF4-FFF2-40B4-BE49-F238E27FC236}">
                  <a16:creationId xmlns:a16="http://schemas.microsoft.com/office/drawing/2014/main" id="{1B7A5F2F-D525-48AC-B15C-C675FB5DCEB8}"/>
                </a:ext>
              </a:extLst>
            </p:cNvPr>
            <p:cNvSpPr/>
            <p:nvPr/>
          </p:nvSpPr>
          <p:spPr>
            <a:xfrm>
              <a:off x="21886957" y="14410805"/>
              <a:ext cx="696686" cy="73029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endParaRPr>
            </a:p>
          </p:txBody>
        </p:sp>
        <p:sp>
          <p:nvSpPr>
            <p:cNvPr id="140" name="TextBox 139">
              <a:extLst>
                <a:ext uri="{FF2B5EF4-FFF2-40B4-BE49-F238E27FC236}">
                  <a16:creationId xmlns:a16="http://schemas.microsoft.com/office/drawing/2014/main" id="{512C5423-5395-4FE2-8F59-0300CF64DFC9}"/>
                </a:ext>
              </a:extLst>
            </p:cNvPr>
            <p:cNvSpPr txBox="1"/>
            <p:nvPr/>
          </p:nvSpPr>
          <p:spPr>
            <a:xfrm>
              <a:off x="20436220" y="14551940"/>
              <a:ext cx="1269258" cy="477054"/>
            </a:xfrm>
            <a:prstGeom prst="rect">
              <a:avLst/>
            </a:prstGeom>
            <a:noFill/>
          </p:spPr>
          <p:txBody>
            <a:bodyPr wrap="none" rtlCol="0">
              <a:spAutoFit/>
            </a:bodyPr>
            <a:lstStyle/>
            <a:p>
              <a:r>
                <a:rPr lang="en-US" altLang="ko-KR" sz="2500"/>
                <a:t> :Master</a:t>
              </a:r>
              <a:endParaRPr lang="ko-KR" altLang="en-US" sz="2500"/>
            </a:p>
          </p:txBody>
        </p:sp>
        <p:sp>
          <p:nvSpPr>
            <p:cNvPr id="141" name="TextBox 140">
              <a:extLst>
                <a:ext uri="{FF2B5EF4-FFF2-40B4-BE49-F238E27FC236}">
                  <a16:creationId xmlns:a16="http://schemas.microsoft.com/office/drawing/2014/main" id="{14E2F335-C56B-48DF-82D4-33FDC6BB933E}"/>
                </a:ext>
              </a:extLst>
            </p:cNvPr>
            <p:cNvSpPr txBox="1"/>
            <p:nvPr/>
          </p:nvSpPr>
          <p:spPr>
            <a:xfrm>
              <a:off x="22464441" y="14551940"/>
              <a:ext cx="1190967" cy="477054"/>
            </a:xfrm>
            <a:prstGeom prst="rect">
              <a:avLst/>
            </a:prstGeom>
            <a:noFill/>
          </p:spPr>
          <p:txBody>
            <a:bodyPr wrap="none" rtlCol="0">
              <a:spAutoFit/>
            </a:bodyPr>
            <a:lstStyle/>
            <a:p>
              <a:r>
                <a:rPr lang="en-US" altLang="ko-KR" sz="2500"/>
                <a:t> :Mirror</a:t>
              </a:r>
              <a:endParaRPr lang="ko-KR" altLang="en-US" sz="2500"/>
            </a:p>
          </p:txBody>
        </p:sp>
      </p:grpSp>
      <p:sp>
        <p:nvSpPr>
          <p:cNvPr id="219" name="TextBox 218">
            <a:extLst>
              <a:ext uri="{FF2B5EF4-FFF2-40B4-BE49-F238E27FC236}">
                <a16:creationId xmlns:a16="http://schemas.microsoft.com/office/drawing/2014/main" id="{98F82579-0900-4EDD-B6A8-F336294C9812}"/>
              </a:ext>
            </a:extLst>
          </p:cNvPr>
          <p:cNvSpPr txBox="1"/>
          <p:nvPr/>
        </p:nvSpPr>
        <p:spPr>
          <a:xfrm>
            <a:off x="389619" y="17381095"/>
            <a:ext cx="13439513" cy="4985980"/>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US" altLang="ko-KR" sz="4600">
                <a:ea typeface="맑은 고딕"/>
              </a:rPr>
              <a:t>Edges are uniquely assigned among hosts</a:t>
            </a:r>
          </a:p>
          <a:p>
            <a:pPr marL="742950" lvl="1" indent="-285750">
              <a:buFont typeface="Arial" panose="020B0604020202020204" pitchFamily="34" charset="0"/>
              <a:buChar char="•"/>
            </a:pPr>
            <a:r>
              <a:rPr lang="en-US" altLang="ko-KR" sz="4600">
                <a:ea typeface="맑은 고딕"/>
              </a:rPr>
              <a:t>Proxies for end points</a:t>
            </a:r>
          </a:p>
          <a:p>
            <a:pPr marL="285750" indent="-285750">
              <a:buFont typeface="Arial" panose="020B0604020202020204" pitchFamily="34" charset="0"/>
              <a:buChar char="•"/>
            </a:pPr>
            <a:r>
              <a:rPr lang="en-US" altLang="ko-KR" sz="4600">
                <a:ea typeface="맑은 고딕"/>
              </a:rPr>
              <a:t>One proxy is designated the </a:t>
            </a:r>
            <a:r>
              <a:rPr lang="en-US" altLang="ko-KR" sz="4600" i="1">
                <a:ea typeface="맑은 고딕"/>
              </a:rPr>
              <a:t>master</a:t>
            </a:r>
            <a:r>
              <a:rPr lang="en-US" altLang="ko-KR" sz="4600">
                <a:ea typeface="맑은 고딕"/>
              </a:rPr>
              <a:t> proxy</a:t>
            </a:r>
          </a:p>
          <a:p>
            <a:pPr marL="285750" indent="-285750">
              <a:buFont typeface="Arial" panose="020B0604020202020204" pitchFamily="34" charset="0"/>
              <a:buChar char="•"/>
            </a:pPr>
            <a:r>
              <a:rPr lang="en-US" altLang="ko-KR" sz="4600">
                <a:ea typeface="맑은 고딕"/>
              </a:rPr>
              <a:t>Di</a:t>
            </a:r>
            <a:r>
              <a:rPr lang="en-US" altLang="ko-KR" sz="4600" spc="-150">
                <a:ea typeface="맑은 고딕"/>
              </a:rPr>
              <a:t>ff</a:t>
            </a:r>
            <a:r>
              <a:rPr lang="en-US" altLang="ko-KR" sz="4600">
                <a:ea typeface="맑은 고딕"/>
              </a:rPr>
              <a:t>erent </a:t>
            </a:r>
            <a:r>
              <a:rPr lang="en-US" altLang="ko-KR" sz="4600" spc="-150">
                <a:ea typeface="맑은 고딕"/>
              </a:rPr>
              <a:t>polic</a:t>
            </a:r>
            <a:r>
              <a:rPr lang="en-US" altLang="ko-KR" sz="4600">
                <a:ea typeface="맑은 고딕"/>
              </a:rPr>
              <a:t>ies </a:t>
            </a:r>
            <a:r>
              <a:rPr lang="en-US" altLang="ko-KR" sz="4600" spc="-150">
                <a:ea typeface="맑은 고딕"/>
              </a:rPr>
              <a:t>have</a:t>
            </a:r>
            <a:r>
              <a:rPr lang="en-US" altLang="ko-KR" sz="4600">
                <a:ea typeface="맑은 고딕"/>
              </a:rPr>
              <a:t> different </a:t>
            </a:r>
            <a:r>
              <a:rPr lang="en-US" altLang="ko-KR" sz="4600" spc="-150">
                <a:ea typeface="맑은 고딕"/>
              </a:rPr>
              <a:t>edge/master</a:t>
            </a:r>
            <a:r>
              <a:rPr lang="en-US" altLang="ko-KR" sz="4600">
                <a:ea typeface="맑은 고딕"/>
              </a:rPr>
              <a:t> </a:t>
            </a:r>
            <a:r>
              <a:rPr lang="en-US" altLang="ko-KR" sz="4600" spc="-150">
                <a:ea typeface="맑은 고딕"/>
              </a:rPr>
              <a:t>assignment</a:t>
            </a:r>
          </a:p>
          <a:p>
            <a:pPr marL="285750" indent="-285750">
              <a:buFont typeface="Arial" panose="020B0604020202020204" pitchFamily="34" charset="0"/>
              <a:buChar char="•"/>
            </a:pPr>
            <a:r>
              <a:rPr lang="en-US" altLang="ko-KR" sz="4600">
                <a:ea typeface="맑은 고딕"/>
              </a:rPr>
              <a:t>Policies trade-off</a:t>
            </a:r>
          </a:p>
          <a:p>
            <a:pPr marL="742950" lvl="1" indent="-285750">
              <a:buFont typeface="Arial" panose="020B0604020202020204" pitchFamily="34" charset="0"/>
              <a:buChar char="•"/>
            </a:pPr>
            <a:r>
              <a:rPr lang="en-US" altLang="ko-KR" sz="4400">
                <a:ea typeface="맑은 고딕"/>
              </a:rPr>
              <a:t>Computation load-balance</a:t>
            </a:r>
          </a:p>
          <a:p>
            <a:pPr marL="742950" lvl="1" indent="-285750">
              <a:buFont typeface="Arial" panose="020B0604020202020204" pitchFamily="34" charset="0"/>
              <a:buChar char="•"/>
            </a:pPr>
            <a:r>
              <a:rPr lang="en-US" altLang="ko-KR" sz="4400">
                <a:ea typeface="맑은 고딕"/>
              </a:rPr>
              <a:t>Communication overhead</a:t>
            </a:r>
            <a:endParaRPr lang="en-US" altLang="ko-KR" sz="4400">
              <a:ea typeface="맑은 고딕"/>
              <a:cs typeface="Calibri"/>
            </a:endParaRPr>
          </a:p>
        </p:txBody>
      </p:sp>
      <p:graphicFrame>
        <p:nvGraphicFramePr>
          <p:cNvPr id="245" name="표 347">
            <a:extLst>
              <a:ext uri="{FF2B5EF4-FFF2-40B4-BE49-F238E27FC236}">
                <a16:creationId xmlns:a16="http://schemas.microsoft.com/office/drawing/2014/main" id="{6AF09FBC-9678-4B94-BA8D-7CD3D12F3C39}"/>
              </a:ext>
            </a:extLst>
          </p:cNvPr>
          <p:cNvGraphicFramePr>
            <a:graphicFrameLocks noGrp="1"/>
          </p:cNvGraphicFramePr>
          <p:nvPr>
            <p:extLst>
              <p:ext uri="{D42A27DB-BD31-4B8C-83A1-F6EECF244321}">
                <p14:modId xmlns:p14="http://schemas.microsoft.com/office/powerpoint/2010/main" val="4241844927"/>
              </p:ext>
            </p:extLst>
          </p:nvPr>
        </p:nvGraphicFramePr>
        <p:xfrm>
          <a:off x="15559657" y="12081193"/>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56178">
                  <a:extLst>
                    <a:ext uri="{9D8B030D-6E8A-4147-A177-3AD203B41FA5}">
                      <a16:colId xmlns:a16="http://schemas.microsoft.com/office/drawing/2014/main" val="3044581115"/>
                    </a:ext>
                  </a:extLst>
                </a:gridCol>
                <a:gridCol w="208280">
                  <a:extLst>
                    <a:ext uri="{9D8B030D-6E8A-4147-A177-3AD203B41FA5}">
                      <a16:colId xmlns:a16="http://schemas.microsoft.com/office/drawing/2014/main" val="4255932086"/>
                    </a:ext>
                  </a:extLst>
                </a:gridCol>
              </a:tblGrid>
              <a:tr h="173961">
                <a:tc>
                  <a:txBody>
                    <a:bodyPr/>
                    <a:lstStyle/>
                    <a:p>
                      <a:pPr latinLnBrk="1"/>
                      <a:endParaRPr lang="ko-KR" altLang="en-US" sz="1000"/>
                    </a:p>
                  </a:txBody>
                  <a:tcPr>
                    <a:solidFill>
                      <a:srgbClr val="92D050"/>
                    </a:solidFill>
                  </a:tcPr>
                </a:tc>
                <a:tc>
                  <a:txBody>
                    <a:bodyPr/>
                    <a:lstStyle/>
                    <a:p>
                      <a:pPr latinLnBrk="1"/>
                      <a:endParaRPr lang="ko-KR" altLang="en-US" sz="1000"/>
                    </a:p>
                  </a:txBody>
                  <a:tcPr>
                    <a:solidFill>
                      <a:srgbClr val="92D050"/>
                    </a:solidFill>
                  </a:tcPr>
                </a:tc>
                <a:tc>
                  <a:txBody>
                    <a:bodyPr/>
                    <a:lstStyle/>
                    <a:p>
                      <a:pPr latinLnBrk="1"/>
                      <a:endParaRPr lang="ko-KR" altLang="en-US" sz="1000"/>
                    </a:p>
                  </a:txBody>
                  <a:tcPr>
                    <a:solidFill>
                      <a:srgbClr val="92D050"/>
                    </a:solidFill>
                  </a:tcPr>
                </a:tc>
                <a:extLst>
                  <a:ext uri="{0D108BD9-81ED-4DB2-BD59-A6C34878D82A}">
                    <a16:rowId xmlns:a16="http://schemas.microsoft.com/office/drawing/2014/main" val="3169139267"/>
                  </a:ext>
                </a:extLst>
              </a:tr>
            </a:tbl>
          </a:graphicData>
        </a:graphic>
      </p:graphicFrame>
      <p:graphicFrame>
        <p:nvGraphicFramePr>
          <p:cNvPr id="246" name="표 347">
            <a:extLst>
              <a:ext uri="{FF2B5EF4-FFF2-40B4-BE49-F238E27FC236}">
                <a16:creationId xmlns:a16="http://schemas.microsoft.com/office/drawing/2014/main" id="{281DB6A9-69C8-4D81-AC58-F73E963E16E1}"/>
              </a:ext>
            </a:extLst>
          </p:cNvPr>
          <p:cNvGraphicFramePr>
            <a:graphicFrameLocks noGrp="1"/>
          </p:cNvGraphicFramePr>
          <p:nvPr>
            <p:extLst>
              <p:ext uri="{D42A27DB-BD31-4B8C-83A1-F6EECF244321}">
                <p14:modId xmlns:p14="http://schemas.microsoft.com/office/powerpoint/2010/main" val="503716522"/>
              </p:ext>
            </p:extLst>
          </p:nvPr>
        </p:nvGraphicFramePr>
        <p:xfrm>
          <a:off x="16076538" y="13470590"/>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47" name="표 347">
            <a:extLst>
              <a:ext uri="{FF2B5EF4-FFF2-40B4-BE49-F238E27FC236}">
                <a16:creationId xmlns:a16="http://schemas.microsoft.com/office/drawing/2014/main" id="{3C424884-2473-40FD-9B04-EB0FD8D19C42}"/>
              </a:ext>
            </a:extLst>
          </p:cNvPr>
          <p:cNvGraphicFramePr>
            <a:graphicFrameLocks noGrp="1"/>
          </p:cNvGraphicFramePr>
          <p:nvPr>
            <p:extLst>
              <p:ext uri="{D42A27DB-BD31-4B8C-83A1-F6EECF244321}">
                <p14:modId xmlns:p14="http://schemas.microsoft.com/office/powerpoint/2010/main" val="3633017650"/>
              </p:ext>
            </p:extLst>
          </p:nvPr>
        </p:nvGraphicFramePr>
        <p:xfrm>
          <a:off x="17997377" y="12710162"/>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48" name="표 347">
            <a:extLst>
              <a:ext uri="{FF2B5EF4-FFF2-40B4-BE49-F238E27FC236}">
                <a16:creationId xmlns:a16="http://schemas.microsoft.com/office/drawing/2014/main" id="{72AF6776-AFAA-4ECB-9C2B-746CC296A692}"/>
              </a:ext>
            </a:extLst>
          </p:cNvPr>
          <p:cNvGraphicFramePr>
            <a:graphicFrameLocks noGrp="1"/>
          </p:cNvGraphicFramePr>
          <p:nvPr>
            <p:extLst>
              <p:ext uri="{D42A27DB-BD31-4B8C-83A1-F6EECF244321}">
                <p14:modId xmlns:p14="http://schemas.microsoft.com/office/powerpoint/2010/main" val="454924081"/>
              </p:ext>
            </p:extLst>
          </p:nvPr>
        </p:nvGraphicFramePr>
        <p:xfrm>
          <a:off x="17603812" y="12162766"/>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08280">
                  <a:extLst>
                    <a:ext uri="{9D8B030D-6E8A-4147-A177-3AD203B41FA5}">
                      <a16:colId xmlns:a16="http://schemas.microsoft.com/office/drawing/2014/main" val="3044581115"/>
                    </a:ext>
                  </a:extLst>
                </a:gridCol>
                <a:gridCol w="256178">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49" name="표 347">
            <a:extLst>
              <a:ext uri="{FF2B5EF4-FFF2-40B4-BE49-F238E27FC236}">
                <a16:creationId xmlns:a16="http://schemas.microsoft.com/office/drawing/2014/main" id="{E48188EB-4222-4276-A08C-4FA803977EA3}"/>
              </a:ext>
            </a:extLst>
          </p:cNvPr>
          <p:cNvGraphicFramePr>
            <a:graphicFrameLocks noGrp="1"/>
          </p:cNvGraphicFramePr>
          <p:nvPr>
            <p:extLst>
              <p:ext uri="{D42A27DB-BD31-4B8C-83A1-F6EECF244321}">
                <p14:modId xmlns:p14="http://schemas.microsoft.com/office/powerpoint/2010/main" val="4266817503"/>
              </p:ext>
            </p:extLst>
          </p:nvPr>
        </p:nvGraphicFramePr>
        <p:xfrm>
          <a:off x="19226820" y="11852520"/>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51" name="표 347">
            <a:extLst>
              <a:ext uri="{FF2B5EF4-FFF2-40B4-BE49-F238E27FC236}">
                <a16:creationId xmlns:a16="http://schemas.microsoft.com/office/drawing/2014/main" id="{B4C51ECC-47EE-4800-BFCD-7B6C97F2359B}"/>
              </a:ext>
            </a:extLst>
          </p:cNvPr>
          <p:cNvGraphicFramePr>
            <a:graphicFrameLocks noGrp="1"/>
          </p:cNvGraphicFramePr>
          <p:nvPr>
            <p:extLst>
              <p:ext uri="{D42A27DB-BD31-4B8C-83A1-F6EECF244321}">
                <p14:modId xmlns:p14="http://schemas.microsoft.com/office/powerpoint/2010/main" val="3428259632"/>
              </p:ext>
            </p:extLst>
          </p:nvPr>
        </p:nvGraphicFramePr>
        <p:xfrm>
          <a:off x="23121059" y="11886620"/>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0">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52" name="표 347">
            <a:extLst>
              <a:ext uri="{FF2B5EF4-FFF2-40B4-BE49-F238E27FC236}">
                <a16:creationId xmlns:a16="http://schemas.microsoft.com/office/drawing/2014/main" id="{D6F72AF7-BCAB-43D0-A255-8FF03CE092E0}"/>
              </a:ext>
            </a:extLst>
          </p:cNvPr>
          <p:cNvGraphicFramePr>
            <a:graphicFrameLocks noGrp="1"/>
          </p:cNvGraphicFramePr>
          <p:nvPr>
            <p:extLst>
              <p:ext uri="{D42A27DB-BD31-4B8C-83A1-F6EECF244321}">
                <p14:modId xmlns:p14="http://schemas.microsoft.com/office/powerpoint/2010/main" val="2681142603"/>
              </p:ext>
            </p:extLst>
          </p:nvPr>
        </p:nvGraphicFramePr>
        <p:xfrm>
          <a:off x="24688227" y="11951935"/>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solidFill>
                      <a:srgbClr val="92D050"/>
                    </a:solidFill>
                  </a:tcPr>
                </a:tc>
                <a:tc>
                  <a:txBody>
                    <a:bodyPr/>
                    <a:lstStyle/>
                    <a:p>
                      <a:pPr latinLnBrk="1"/>
                      <a:endParaRPr lang="ko-KR" altLang="en-US" sz="1000"/>
                    </a:p>
                  </a:txBody>
                  <a:tcPr>
                    <a:solidFill>
                      <a:srgbClr val="92D050"/>
                    </a:solidFill>
                  </a:tcPr>
                </a:tc>
                <a:tc>
                  <a:txBody>
                    <a:bodyPr/>
                    <a:lstStyle/>
                    <a:p>
                      <a:pPr latinLnBrk="1"/>
                      <a:endParaRPr lang="ko-KR" altLang="en-US" sz="1000"/>
                    </a:p>
                  </a:txBody>
                  <a:tcPr>
                    <a:solidFill>
                      <a:srgbClr val="92D050"/>
                    </a:solidFill>
                  </a:tcPr>
                </a:tc>
                <a:extLst>
                  <a:ext uri="{0D108BD9-81ED-4DB2-BD59-A6C34878D82A}">
                    <a16:rowId xmlns:a16="http://schemas.microsoft.com/office/drawing/2014/main" val="3169139267"/>
                  </a:ext>
                </a:extLst>
              </a:tr>
            </a:tbl>
          </a:graphicData>
        </a:graphic>
      </p:graphicFrame>
      <p:graphicFrame>
        <p:nvGraphicFramePr>
          <p:cNvPr id="253" name="표 347">
            <a:extLst>
              <a:ext uri="{FF2B5EF4-FFF2-40B4-BE49-F238E27FC236}">
                <a16:creationId xmlns:a16="http://schemas.microsoft.com/office/drawing/2014/main" id="{33C19638-1D7E-4B07-ADC8-0C7DBB119703}"/>
              </a:ext>
            </a:extLst>
          </p:cNvPr>
          <p:cNvGraphicFramePr>
            <a:graphicFrameLocks noGrp="1"/>
          </p:cNvGraphicFramePr>
          <p:nvPr>
            <p:extLst>
              <p:ext uri="{D42A27DB-BD31-4B8C-83A1-F6EECF244321}">
                <p14:modId xmlns:p14="http://schemas.microsoft.com/office/powerpoint/2010/main" val="1050702347"/>
              </p:ext>
            </p:extLst>
          </p:nvPr>
        </p:nvGraphicFramePr>
        <p:xfrm>
          <a:off x="23127340" y="12466138"/>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aphicFrame>
        <p:nvGraphicFramePr>
          <p:cNvPr id="254" name="표 347">
            <a:extLst>
              <a:ext uri="{FF2B5EF4-FFF2-40B4-BE49-F238E27FC236}">
                <a16:creationId xmlns:a16="http://schemas.microsoft.com/office/drawing/2014/main" id="{7A4A9BC7-78C8-49DD-AC53-E14C73592DC6}"/>
              </a:ext>
            </a:extLst>
          </p:cNvPr>
          <p:cNvGraphicFramePr>
            <a:graphicFrameLocks noGrp="1"/>
          </p:cNvGraphicFramePr>
          <p:nvPr>
            <p:extLst>
              <p:ext uri="{D42A27DB-BD31-4B8C-83A1-F6EECF244321}">
                <p14:modId xmlns:p14="http://schemas.microsoft.com/office/powerpoint/2010/main" val="763808747"/>
              </p:ext>
            </p:extLst>
          </p:nvPr>
        </p:nvGraphicFramePr>
        <p:xfrm>
          <a:off x="24496403" y="13776789"/>
          <a:ext cx="696687" cy="243840"/>
        </p:xfrm>
        <a:graphic>
          <a:graphicData uri="http://schemas.openxmlformats.org/drawingml/2006/table">
            <a:tbl>
              <a:tblPr firstRow="1" bandRow="1">
                <a:tableStyleId>{5940675A-B579-460E-94D1-54222C63F5DA}</a:tableStyleId>
              </a:tblPr>
              <a:tblGrid>
                <a:gridCol w="232229">
                  <a:extLst>
                    <a:ext uri="{9D8B030D-6E8A-4147-A177-3AD203B41FA5}">
                      <a16:colId xmlns:a16="http://schemas.microsoft.com/office/drawing/2014/main" val="1972098266"/>
                    </a:ext>
                  </a:extLst>
                </a:gridCol>
                <a:gridCol w="232229">
                  <a:extLst>
                    <a:ext uri="{9D8B030D-6E8A-4147-A177-3AD203B41FA5}">
                      <a16:colId xmlns:a16="http://schemas.microsoft.com/office/drawing/2014/main" val="3044581115"/>
                    </a:ext>
                  </a:extLst>
                </a:gridCol>
                <a:gridCol w="232229">
                  <a:extLst>
                    <a:ext uri="{9D8B030D-6E8A-4147-A177-3AD203B41FA5}">
                      <a16:colId xmlns:a16="http://schemas.microsoft.com/office/drawing/2014/main" val="4255932086"/>
                    </a:ext>
                  </a:extLst>
                </a:gridCol>
              </a:tblGrid>
              <a:tr h="173961">
                <a:tc>
                  <a:txBody>
                    <a:bodyPr/>
                    <a:lstStyle/>
                    <a:p>
                      <a:pPr latinLnBrk="1"/>
                      <a:endParaRPr lang="ko-KR" altLang="en-US" sz="1000"/>
                    </a:p>
                  </a:txBody>
                  <a:tcPr>
                    <a:lnL w="28575" cap="flat" cmpd="sng" algn="ctr">
                      <a:solidFill>
                        <a:srgbClr val="B81896"/>
                      </a:solidFill>
                      <a:prstDash val="solid"/>
                      <a:round/>
                      <a:headEnd type="none" w="med" len="med"/>
                      <a:tailEnd type="none" w="med" len="med"/>
                    </a:lnL>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tc>
                  <a:txBody>
                    <a:bodyPr/>
                    <a:lstStyle/>
                    <a:p>
                      <a:pPr latinLnBrk="1"/>
                      <a:endParaRPr lang="ko-KR" altLang="en-US" sz="1000"/>
                    </a:p>
                  </a:txBody>
                  <a:tcPr>
                    <a:lnR w="28575" cap="flat" cmpd="sng" algn="ctr">
                      <a:solidFill>
                        <a:srgbClr val="B81896"/>
                      </a:solidFill>
                      <a:prstDash val="solid"/>
                      <a:round/>
                      <a:headEnd type="none" w="med" len="med"/>
                      <a:tailEnd type="none" w="med" len="med"/>
                    </a:lnR>
                    <a:lnT w="28575" cap="flat" cmpd="sng" algn="ctr">
                      <a:solidFill>
                        <a:srgbClr val="B81896"/>
                      </a:solidFill>
                      <a:prstDash val="solid"/>
                      <a:round/>
                      <a:headEnd type="none" w="med" len="med"/>
                      <a:tailEnd type="none" w="med" len="med"/>
                    </a:lnT>
                    <a:lnB w="28575" cap="flat" cmpd="sng" algn="ctr">
                      <a:solidFill>
                        <a:srgbClr val="B81896"/>
                      </a:solidFill>
                      <a:prstDash val="solid"/>
                      <a:round/>
                      <a:headEnd type="none" w="med" len="med"/>
                      <a:tailEnd type="none" w="med" len="med"/>
                    </a:lnB>
                    <a:solidFill>
                      <a:srgbClr val="92D050"/>
                    </a:solidFill>
                  </a:tcPr>
                </a:tc>
                <a:extLst>
                  <a:ext uri="{0D108BD9-81ED-4DB2-BD59-A6C34878D82A}">
                    <a16:rowId xmlns:a16="http://schemas.microsoft.com/office/drawing/2014/main" val="3169139267"/>
                  </a:ext>
                </a:extLst>
              </a:tr>
            </a:tbl>
          </a:graphicData>
        </a:graphic>
      </p:graphicFrame>
      <p:grpSp>
        <p:nvGrpSpPr>
          <p:cNvPr id="255" name="그룹 254">
            <a:extLst>
              <a:ext uri="{FF2B5EF4-FFF2-40B4-BE49-F238E27FC236}">
                <a16:creationId xmlns:a16="http://schemas.microsoft.com/office/drawing/2014/main" id="{1EF40CC6-94AD-470D-890A-87AD63B1F995}"/>
              </a:ext>
            </a:extLst>
          </p:cNvPr>
          <p:cNvGrpSpPr/>
          <p:nvPr/>
        </p:nvGrpSpPr>
        <p:grpSpPr>
          <a:xfrm>
            <a:off x="16042292" y="11428614"/>
            <a:ext cx="3383640" cy="2025412"/>
            <a:chOff x="17784879" y="7389672"/>
            <a:chExt cx="3383640" cy="2025412"/>
          </a:xfrm>
        </p:grpSpPr>
        <p:sp>
          <p:nvSpPr>
            <p:cNvPr id="256" name="타원 255">
              <a:extLst>
                <a:ext uri="{FF2B5EF4-FFF2-40B4-BE49-F238E27FC236}">
                  <a16:creationId xmlns:a16="http://schemas.microsoft.com/office/drawing/2014/main" id="{6273BE90-F00E-4B2B-B028-7A35C50E17F3}"/>
                </a:ext>
              </a:extLst>
            </p:cNvPr>
            <p:cNvSpPr/>
            <p:nvPr/>
          </p:nvSpPr>
          <p:spPr>
            <a:xfrm>
              <a:off x="17785783" y="7389672"/>
              <a:ext cx="696686" cy="7302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A</a:t>
              </a:r>
              <a:endParaRPr lang="ko-KR" altLang="en-US" sz="3200">
                <a:solidFill>
                  <a:schemeClr val="tx1"/>
                </a:solidFill>
              </a:endParaRPr>
            </a:p>
          </p:txBody>
        </p:sp>
        <p:sp>
          <p:nvSpPr>
            <p:cNvPr id="257" name="타원 256">
              <a:extLst>
                <a:ext uri="{FF2B5EF4-FFF2-40B4-BE49-F238E27FC236}">
                  <a16:creationId xmlns:a16="http://schemas.microsoft.com/office/drawing/2014/main" id="{42908F4E-83B2-45CA-96CF-3D6F48708501}"/>
                </a:ext>
              </a:extLst>
            </p:cNvPr>
            <p:cNvSpPr/>
            <p:nvPr/>
          </p:nvSpPr>
          <p:spPr>
            <a:xfrm>
              <a:off x="19128808" y="7389672"/>
              <a:ext cx="696686" cy="7302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B</a:t>
              </a:r>
              <a:endParaRPr lang="ko-KR" altLang="en-US" sz="3200">
                <a:solidFill>
                  <a:schemeClr val="tx1"/>
                </a:solidFill>
              </a:endParaRPr>
            </a:p>
          </p:txBody>
        </p:sp>
        <p:sp>
          <p:nvSpPr>
            <p:cNvPr id="258" name="타원 257">
              <a:extLst>
                <a:ext uri="{FF2B5EF4-FFF2-40B4-BE49-F238E27FC236}">
                  <a16:creationId xmlns:a16="http://schemas.microsoft.com/office/drawing/2014/main" id="{5969CC33-34A2-45C5-BAD3-BEF727D99E14}"/>
                </a:ext>
              </a:extLst>
            </p:cNvPr>
            <p:cNvSpPr/>
            <p:nvPr/>
          </p:nvSpPr>
          <p:spPr>
            <a:xfrm>
              <a:off x="20471833" y="7389672"/>
              <a:ext cx="69668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C</a:t>
              </a:r>
              <a:endParaRPr lang="ko-KR" altLang="en-US" sz="3200">
                <a:solidFill>
                  <a:schemeClr val="tx1"/>
                </a:solidFill>
              </a:endParaRPr>
            </a:p>
          </p:txBody>
        </p:sp>
        <p:sp>
          <p:nvSpPr>
            <p:cNvPr id="259" name="타원 258">
              <a:extLst>
                <a:ext uri="{FF2B5EF4-FFF2-40B4-BE49-F238E27FC236}">
                  <a16:creationId xmlns:a16="http://schemas.microsoft.com/office/drawing/2014/main" id="{8A7C8099-DFBD-4144-9F85-652FB8B58A9B}"/>
                </a:ext>
              </a:extLst>
            </p:cNvPr>
            <p:cNvSpPr/>
            <p:nvPr/>
          </p:nvSpPr>
          <p:spPr>
            <a:xfrm>
              <a:off x="17784879" y="8684785"/>
              <a:ext cx="69668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D</a:t>
              </a:r>
              <a:endParaRPr lang="ko-KR" altLang="en-US" sz="3200">
                <a:solidFill>
                  <a:schemeClr val="tx1"/>
                </a:solidFill>
              </a:endParaRPr>
            </a:p>
          </p:txBody>
        </p:sp>
        <p:sp>
          <p:nvSpPr>
            <p:cNvPr id="260" name="타원 259">
              <a:extLst>
                <a:ext uri="{FF2B5EF4-FFF2-40B4-BE49-F238E27FC236}">
                  <a16:creationId xmlns:a16="http://schemas.microsoft.com/office/drawing/2014/main" id="{930F61FE-3B43-40F3-B691-6B60993AC2C5}"/>
                </a:ext>
              </a:extLst>
            </p:cNvPr>
            <p:cNvSpPr/>
            <p:nvPr/>
          </p:nvSpPr>
          <p:spPr>
            <a:xfrm>
              <a:off x="19128808" y="8684785"/>
              <a:ext cx="69668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E</a:t>
              </a:r>
              <a:endParaRPr lang="ko-KR" altLang="en-US" sz="3200">
                <a:solidFill>
                  <a:schemeClr val="tx1"/>
                </a:solidFill>
              </a:endParaRPr>
            </a:p>
          </p:txBody>
        </p:sp>
        <p:cxnSp>
          <p:nvCxnSpPr>
            <p:cNvPr id="261" name="직선 화살표 연결선 260">
              <a:extLst>
                <a:ext uri="{FF2B5EF4-FFF2-40B4-BE49-F238E27FC236}">
                  <a16:creationId xmlns:a16="http://schemas.microsoft.com/office/drawing/2014/main" id="{65D2B16D-51A5-4CA5-B682-2FE0FB00E89A}"/>
                </a:ext>
              </a:extLst>
            </p:cNvPr>
            <p:cNvCxnSpPr>
              <a:cxnSpLocks/>
              <a:stCxn id="256" idx="4"/>
            </p:cNvCxnSpPr>
            <p:nvPr/>
          </p:nvCxnSpPr>
          <p:spPr>
            <a:xfrm>
              <a:off x="18134126" y="8119971"/>
              <a:ext cx="0" cy="5648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262" name="직선 화살표 연결선 261">
              <a:extLst>
                <a:ext uri="{FF2B5EF4-FFF2-40B4-BE49-F238E27FC236}">
                  <a16:creationId xmlns:a16="http://schemas.microsoft.com/office/drawing/2014/main" id="{71360FD2-3B97-4D5E-82EB-E86D338823F6}"/>
                </a:ext>
              </a:extLst>
            </p:cNvPr>
            <p:cNvCxnSpPr>
              <a:cxnSpLocks/>
              <a:stCxn id="256" idx="5"/>
              <a:endCxn id="260" idx="1"/>
            </p:cNvCxnSpPr>
            <p:nvPr/>
          </p:nvCxnSpPr>
          <p:spPr>
            <a:xfrm>
              <a:off x="18380442" y="8013021"/>
              <a:ext cx="850393" cy="7787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263" name="직선 화살표 연결선 262">
              <a:extLst>
                <a:ext uri="{FF2B5EF4-FFF2-40B4-BE49-F238E27FC236}">
                  <a16:creationId xmlns:a16="http://schemas.microsoft.com/office/drawing/2014/main" id="{EE9BDDA4-ADE9-421A-8A56-95762E99D25A}"/>
                </a:ext>
              </a:extLst>
            </p:cNvPr>
            <p:cNvCxnSpPr>
              <a:cxnSpLocks/>
              <a:stCxn id="256" idx="6"/>
              <a:endCxn id="257" idx="2"/>
            </p:cNvCxnSpPr>
            <p:nvPr/>
          </p:nvCxnSpPr>
          <p:spPr>
            <a:xfrm>
              <a:off x="18482469" y="7754822"/>
              <a:ext cx="646339"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264" name="직선 화살표 연결선 263">
              <a:extLst>
                <a:ext uri="{FF2B5EF4-FFF2-40B4-BE49-F238E27FC236}">
                  <a16:creationId xmlns:a16="http://schemas.microsoft.com/office/drawing/2014/main" id="{DB817EC4-D41D-44F7-8ABF-613802809459}"/>
                </a:ext>
              </a:extLst>
            </p:cNvPr>
            <p:cNvCxnSpPr>
              <a:cxnSpLocks/>
              <a:stCxn id="257" idx="6"/>
              <a:endCxn id="258" idx="2"/>
            </p:cNvCxnSpPr>
            <p:nvPr/>
          </p:nvCxnSpPr>
          <p:spPr>
            <a:xfrm>
              <a:off x="19825494" y="7754822"/>
              <a:ext cx="646339"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grpSp>
      <p:sp>
        <p:nvSpPr>
          <p:cNvPr id="265" name="TextBox 264">
            <a:extLst>
              <a:ext uri="{FF2B5EF4-FFF2-40B4-BE49-F238E27FC236}">
                <a16:creationId xmlns:a16="http://schemas.microsoft.com/office/drawing/2014/main" id="{FA8BF158-A156-499E-89A3-6FF0F5AD1801}"/>
              </a:ext>
            </a:extLst>
          </p:cNvPr>
          <p:cNvSpPr txBox="1"/>
          <p:nvPr/>
        </p:nvSpPr>
        <p:spPr>
          <a:xfrm>
            <a:off x="15262796" y="10641193"/>
            <a:ext cx="1662828" cy="584775"/>
          </a:xfrm>
          <a:prstGeom prst="rect">
            <a:avLst/>
          </a:prstGeom>
          <a:noFill/>
        </p:spPr>
        <p:txBody>
          <a:bodyPr wrap="none" rtlCol="0">
            <a:spAutoFit/>
          </a:bodyPr>
          <a:lstStyle/>
          <a:p>
            <a:r>
              <a:rPr lang="en-US" altLang="ko-KR" sz="3200"/>
              <a:t>&lt;Host 1&gt;</a:t>
            </a:r>
            <a:endParaRPr lang="ko-KR" altLang="en-US" sz="3200"/>
          </a:p>
        </p:txBody>
      </p:sp>
      <p:sp>
        <p:nvSpPr>
          <p:cNvPr id="267" name="타원 266">
            <a:extLst>
              <a:ext uri="{FF2B5EF4-FFF2-40B4-BE49-F238E27FC236}">
                <a16:creationId xmlns:a16="http://schemas.microsoft.com/office/drawing/2014/main" id="{1AE9FD25-EEFC-4FA1-9F91-066B674C95F3}"/>
              </a:ext>
            </a:extLst>
          </p:cNvPr>
          <p:cNvSpPr/>
          <p:nvPr/>
        </p:nvSpPr>
        <p:spPr>
          <a:xfrm>
            <a:off x="23700722" y="11317451"/>
            <a:ext cx="699796" cy="73029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C</a:t>
            </a:r>
            <a:endParaRPr lang="ko-KR" altLang="en-US" sz="3200">
              <a:solidFill>
                <a:schemeClr val="tx1"/>
              </a:solidFill>
            </a:endParaRPr>
          </a:p>
        </p:txBody>
      </p:sp>
      <p:sp>
        <p:nvSpPr>
          <p:cNvPr id="268" name="타원 267">
            <a:extLst>
              <a:ext uri="{FF2B5EF4-FFF2-40B4-BE49-F238E27FC236}">
                <a16:creationId xmlns:a16="http://schemas.microsoft.com/office/drawing/2014/main" id="{F7C991E4-8518-49BF-A326-FEE71E905179}"/>
              </a:ext>
            </a:extLst>
          </p:cNvPr>
          <p:cNvSpPr/>
          <p:nvPr/>
        </p:nvSpPr>
        <p:spPr>
          <a:xfrm>
            <a:off x="25023484" y="12304346"/>
            <a:ext cx="699796" cy="73029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D</a:t>
            </a:r>
            <a:endParaRPr lang="ko-KR" altLang="en-US" sz="3200">
              <a:solidFill>
                <a:schemeClr val="tx1"/>
              </a:solidFill>
            </a:endParaRPr>
          </a:p>
        </p:txBody>
      </p:sp>
      <p:sp>
        <p:nvSpPr>
          <p:cNvPr id="269" name="타원 268">
            <a:extLst>
              <a:ext uri="{FF2B5EF4-FFF2-40B4-BE49-F238E27FC236}">
                <a16:creationId xmlns:a16="http://schemas.microsoft.com/office/drawing/2014/main" id="{1693E9B4-D6BF-41AE-93D9-14AED6C7E4B9}"/>
              </a:ext>
            </a:extLst>
          </p:cNvPr>
          <p:cNvSpPr/>
          <p:nvPr/>
        </p:nvSpPr>
        <p:spPr>
          <a:xfrm>
            <a:off x="25021722" y="13332317"/>
            <a:ext cx="69979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E</a:t>
            </a:r>
            <a:endParaRPr lang="ko-KR" altLang="en-US" sz="3200">
              <a:solidFill>
                <a:schemeClr val="tx1"/>
              </a:solidFill>
            </a:endParaRPr>
          </a:p>
        </p:txBody>
      </p:sp>
      <p:sp>
        <p:nvSpPr>
          <p:cNvPr id="270" name="타원 269">
            <a:extLst>
              <a:ext uri="{FF2B5EF4-FFF2-40B4-BE49-F238E27FC236}">
                <a16:creationId xmlns:a16="http://schemas.microsoft.com/office/drawing/2014/main" id="{CB99D951-2337-4EC7-AF65-8EC312A76E89}"/>
              </a:ext>
            </a:extLst>
          </p:cNvPr>
          <p:cNvSpPr/>
          <p:nvPr/>
        </p:nvSpPr>
        <p:spPr>
          <a:xfrm>
            <a:off x="25097204" y="11322123"/>
            <a:ext cx="69979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F</a:t>
            </a:r>
            <a:endParaRPr lang="ko-KR" altLang="en-US" sz="3200">
              <a:solidFill>
                <a:schemeClr val="tx1"/>
              </a:solidFill>
            </a:endParaRPr>
          </a:p>
        </p:txBody>
      </p:sp>
      <p:cxnSp>
        <p:nvCxnSpPr>
          <p:cNvPr id="271" name="직선 화살표 연결선 270">
            <a:extLst>
              <a:ext uri="{FF2B5EF4-FFF2-40B4-BE49-F238E27FC236}">
                <a16:creationId xmlns:a16="http://schemas.microsoft.com/office/drawing/2014/main" id="{657F5BFF-3AAD-4542-A4B0-1E6047D021E8}"/>
              </a:ext>
            </a:extLst>
          </p:cNvPr>
          <p:cNvCxnSpPr>
            <a:cxnSpLocks/>
            <a:stCxn id="268" idx="4"/>
            <a:endCxn id="269" idx="0"/>
          </p:cNvCxnSpPr>
          <p:nvPr/>
        </p:nvCxnSpPr>
        <p:spPr>
          <a:xfrm flipH="1">
            <a:off x="25371620" y="13034645"/>
            <a:ext cx="1762" cy="297672"/>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272" name="직선 화살표 연결선 271">
            <a:extLst>
              <a:ext uri="{FF2B5EF4-FFF2-40B4-BE49-F238E27FC236}">
                <a16:creationId xmlns:a16="http://schemas.microsoft.com/office/drawing/2014/main" id="{8438AFDB-1A46-4D1A-97B9-567A183601A7}"/>
              </a:ext>
            </a:extLst>
          </p:cNvPr>
          <p:cNvCxnSpPr>
            <a:cxnSpLocks/>
            <a:stCxn id="270" idx="2"/>
            <a:endCxn id="267" idx="6"/>
          </p:cNvCxnSpPr>
          <p:nvPr/>
        </p:nvCxnSpPr>
        <p:spPr>
          <a:xfrm flipH="1" flipV="1">
            <a:off x="24400518" y="11682601"/>
            <a:ext cx="696686" cy="4672"/>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sp>
        <p:nvSpPr>
          <p:cNvPr id="273" name="타원 272">
            <a:extLst>
              <a:ext uri="{FF2B5EF4-FFF2-40B4-BE49-F238E27FC236}">
                <a16:creationId xmlns:a16="http://schemas.microsoft.com/office/drawing/2014/main" id="{1A888541-FF76-4C1B-96F6-9E6A70FC8F6E}"/>
              </a:ext>
            </a:extLst>
          </p:cNvPr>
          <p:cNvSpPr/>
          <p:nvPr/>
        </p:nvSpPr>
        <p:spPr>
          <a:xfrm>
            <a:off x="23813637" y="12250929"/>
            <a:ext cx="699796" cy="730299"/>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B</a:t>
            </a:r>
            <a:endParaRPr lang="ko-KR" altLang="en-US" sz="3200">
              <a:solidFill>
                <a:schemeClr val="tx1"/>
              </a:solidFill>
            </a:endParaRPr>
          </a:p>
        </p:txBody>
      </p:sp>
      <p:cxnSp>
        <p:nvCxnSpPr>
          <p:cNvPr id="274" name="직선 화살표 연결선 273">
            <a:extLst>
              <a:ext uri="{FF2B5EF4-FFF2-40B4-BE49-F238E27FC236}">
                <a16:creationId xmlns:a16="http://schemas.microsoft.com/office/drawing/2014/main" id="{F42A4BDB-442B-4D8E-904D-E0A954B6EA24}"/>
              </a:ext>
            </a:extLst>
          </p:cNvPr>
          <p:cNvCxnSpPr>
            <a:cxnSpLocks/>
            <a:stCxn id="268" idx="2"/>
            <a:endCxn id="273" idx="6"/>
          </p:cNvCxnSpPr>
          <p:nvPr/>
        </p:nvCxnSpPr>
        <p:spPr>
          <a:xfrm flipH="1" flipV="1">
            <a:off x="24513433" y="12616079"/>
            <a:ext cx="510051" cy="53417"/>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sp>
        <p:nvSpPr>
          <p:cNvPr id="275" name="TextBox 274">
            <a:extLst>
              <a:ext uri="{FF2B5EF4-FFF2-40B4-BE49-F238E27FC236}">
                <a16:creationId xmlns:a16="http://schemas.microsoft.com/office/drawing/2014/main" id="{E3E62A4A-A7DD-44E4-B4B9-21900E435EAA}"/>
              </a:ext>
            </a:extLst>
          </p:cNvPr>
          <p:cNvSpPr txBox="1"/>
          <p:nvPr/>
        </p:nvSpPr>
        <p:spPr>
          <a:xfrm>
            <a:off x="24185446" y="10645224"/>
            <a:ext cx="1662828" cy="584775"/>
          </a:xfrm>
          <a:prstGeom prst="rect">
            <a:avLst/>
          </a:prstGeom>
          <a:noFill/>
        </p:spPr>
        <p:txBody>
          <a:bodyPr wrap="none" rtlCol="0">
            <a:spAutoFit/>
          </a:bodyPr>
          <a:lstStyle/>
          <a:p>
            <a:r>
              <a:rPr lang="en-US" altLang="ko-KR" sz="3200"/>
              <a:t>&lt;Host 2&gt;</a:t>
            </a:r>
            <a:endParaRPr lang="ko-KR" altLang="en-US" sz="3200"/>
          </a:p>
        </p:txBody>
      </p:sp>
      <p:graphicFrame>
        <p:nvGraphicFramePr>
          <p:cNvPr id="292" name="표 347">
            <a:extLst>
              <a:ext uri="{FF2B5EF4-FFF2-40B4-BE49-F238E27FC236}">
                <a16:creationId xmlns:a16="http://schemas.microsoft.com/office/drawing/2014/main" id="{676A5759-0AA4-42DE-B58E-871C0D06C132}"/>
              </a:ext>
            </a:extLst>
          </p:cNvPr>
          <p:cNvGraphicFramePr>
            <a:graphicFrameLocks noGrp="1"/>
          </p:cNvGraphicFramePr>
          <p:nvPr>
            <p:extLst>
              <p:ext uri="{D42A27DB-BD31-4B8C-83A1-F6EECF244321}">
                <p14:modId xmlns:p14="http://schemas.microsoft.com/office/powerpoint/2010/main" val="3328608583"/>
              </p:ext>
            </p:extLst>
          </p:nvPr>
        </p:nvGraphicFramePr>
        <p:xfrm>
          <a:off x="17133261" y="14505353"/>
          <a:ext cx="828063" cy="878736"/>
        </p:xfrm>
        <a:graphic>
          <a:graphicData uri="http://schemas.openxmlformats.org/drawingml/2006/table">
            <a:tbl>
              <a:tblPr firstRow="1" bandRow="1">
                <a:tableStyleId>{5940675A-B579-460E-94D1-54222C63F5DA}</a:tableStyleId>
              </a:tblPr>
              <a:tblGrid>
                <a:gridCol w="276021">
                  <a:extLst>
                    <a:ext uri="{9D8B030D-6E8A-4147-A177-3AD203B41FA5}">
                      <a16:colId xmlns:a16="http://schemas.microsoft.com/office/drawing/2014/main" val="1972098266"/>
                    </a:ext>
                  </a:extLst>
                </a:gridCol>
                <a:gridCol w="276021">
                  <a:extLst>
                    <a:ext uri="{9D8B030D-6E8A-4147-A177-3AD203B41FA5}">
                      <a16:colId xmlns:a16="http://schemas.microsoft.com/office/drawing/2014/main" val="3044581115"/>
                    </a:ext>
                  </a:extLst>
                </a:gridCol>
                <a:gridCol w="276021">
                  <a:extLst>
                    <a:ext uri="{9D8B030D-6E8A-4147-A177-3AD203B41FA5}">
                      <a16:colId xmlns:a16="http://schemas.microsoft.com/office/drawing/2014/main" val="4255932086"/>
                    </a:ext>
                  </a:extLst>
                </a:gridCol>
              </a:tblGrid>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169139267"/>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solidFill>
                      <a:schemeClr val="accent4">
                        <a:lumMod val="20000"/>
                        <a:lumOff val="80000"/>
                      </a:schemeClr>
                    </a:solidFill>
                  </a:tcPr>
                </a:tc>
                <a:tc>
                  <a:txBody>
                    <a:bodyPr/>
                    <a:lstStyle/>
                    <a:p>
                      <a:pPr latinLnBrk="1"/>
                      <a:endParaRPr lang="ko-KR" altLang="en-US" sz="1000"/>
                    </a:p>
                  </a:txBody>
                  <a:tcPr>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4124752204"/>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96535171"/>
                  </a:ext>
                </a:extLst>
              </a:tr>
            </a:tbl>
          </a:graphicData>
        </a:graphic>
      </p:graphicFrame>
      <p:sp>
        <p:nvSpPr>
          <p:cNvPr id="296" name="직사각형 295">
            <a:extLst>
              <a:ext uri="{FF2B5EF4-FFF2-40B4-BE49-F238E27FC236}">
                <a16:creationId xmlns:a16="http://schemas.microsoft.com/office/drawing/2014/main" id="{AA99A1B6-53FC-4B38-9D25-623997CAF1AC}"/>
              </a:ext>
            </a:extLst>
          </p:cNvPr>
          <p:cNvSpPr/>
          <p:nvPr/>
        </p:nvSpPr>
        <p:spPr>
          <a:xfrm>
            <a:off x="17973270" y="14180700"/>
            <a:ext cx="274698" cy="1210753"/>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9" name="TextBox 298">
            <a:extLst>
              <a:ext uri="{FF2B5EF4-FFF2-40B4-BE49-F238E27FC236}">
                <a16:creationId xmlns:a16="http://schemas.microsoft.com/office/drawing/2014/main" id="{F9ECBEA4-7EF1-431D-BD7F-1424B2A11222}"/>
              </a:ext>
            </a:extLst>
          </p:cNvPr>
          <p:cNvSpPr txBox="1"/>
          <p:nvPr/>
        </p:nvSpPr>
        <p:spPr>
          <a:xfrm rot="16200000">
            <a:off x="17760643" y="14643741"/>
            <a:ext cx="681265" cy="276999"/>
          </a:xfrm>
          <a:prstGeom prst="rect">
            <a:avLst/>
          </a:prstGeom>
          <a:noFill/>
        </p:spPr>
        <p:txBody>
          <a:bodyPr wrap="square" rtlCol="0">
            <a:spAutoFit/>
          </a:bodyPr>
          <a:lstStyle/>
          <a:p>
            <a:r>
              <a:rPr lang="en-US" altLang="ko-KR" sz="1200"/>
              <a:t>Layer 1</a:t>
            </a:r>
            <a:endParaRPr lang="ko-KR" altLang="en-US" sz="1200"/>
          </a:p>
        </p:txBody>
      </p:sp>
      <p:sp>
        <p:nvSpPr>
          <p:cNvPr id="302" name="TextBox 301">
            <a:extLst>
              <a:ext uri="{FF2B5EF4-FFF2-40B4-BE49-F238E27FC236}">
                <a16:creationId xmlns:a16="http://schemas.microsoft.com/office/drawing/2014/main" id="{CE43E4CA-FB5D-41E0-BE0C-AF0D8C0AA77B}"/>
              </a:ext>
            </a:extLst>
          </p:cNvPr>
          <p:cNvSpPr txBox="1"/>
          <p:nvPr/>
        </p:nvSpPr>
        <p:spPr>
          <a:xfrm>
            <a:off x="16505560" y="14620604"/>
            <a:ext cx="617426" cy="369332"/>
          </a:xfrm>
          <a:prstGeom prst="rect">
            <a:avLst/>
          </a:prstGeom>
          <a:noFill/>
        </p:spPr>
        <p:txBody>
          <a:bodyPr wrap="square" rtlCol="0">
            <a:spAutoFit/>
          </a:bodyPr>
          <a:lstStyle/>
          <a:p>
            <a:r>
              <a:rPr lang="en-US" altLang="ko-KR"/>
              <a:t>...</a:t>
            </a:r>
            <a:endParaRPr lang="ko-KR" altLang="en-US"/>
          </a:p>
        </p:txBody>
      </p:sp>
      <p:cxnSp>
        <p:nvCxnSpPr>
          <p:cNvPr id="304" name="직선 화살표 연결선 303">
            <a:extLst>
              <a:ext uri="{FF2B5EF4-FFF2-40B4-BE49-F238E27FC236}">
                <a16:creationId xmlns:a16="http://schemas.microsoft.com/office/drawing/2014/main" id="{9A7DA164-3031-4756-9190-384BF66E1035}"/>
              </a:ext>
            </a:extLst>
          </p:cNvPr>
          <p:cNvCxnSpPr>
            <a:cxnSpLocks/>
          </p:cNvCxnSpPr>
          <p:nvPr/>
        </p:nvCxnSpPr>
        <p:spPr>
          <a:xfrm>
            <a:off x="18239292" y="14864980"/>
            <a:ext cx="325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F86A9474-1F21-41F9-BC46-C8B8EC3A3F83}"/>
              </a:ext>
            </a:extLst>
          </p:cNvPr>
          <p:cNvSpPr txBox="1"/>
          <p:nvPr/>
        </p:nvSpPr>
        <p:spPr>
          <a:xfrm>
            <a:off x="19903132" y="14550196"/>
            <a:ext cx="617426" cy="369332"/>
          </a:xfrm>
          <a:prstGeom prst="rect">
            <a:avLst/>
          </a:prstGeom>
          <a:noFill/>
        </p:spPr>
        <p:txBody>
          <a:bodyPr wrap="square" rtlCol="0">
            <a:spAutoFit/>
          </a:bodyPr>
          <a:lstStyle/>
          <a:p>
            <a:r>
              <a:rPr lang="en-US" altLang="ko-KR"/>
              <a:t>...</a:t>
            </a:r>
            <a:endParaRPr lang="ko-KR" altLang="en-US"/>
          </a:p>
        </p:txBody>
      </p:sp>
      <p:cxnSp>
        <p:nvCxnSpPr>
          <p:cNvPr id="408" name="Straight Connector 871">
            <a:extLst>
              <a:ext uri="{FF2B5EF4-FFF2-40B4-BE49-F238E27FC236}">
                <a16:creationId xmlns:a16="http://schemas.microsoft.com/office/drawing/2014/main" id="{4A96BC14-CD91-4C6A-9E25-F877B9742F6C}"/>
              </a:ext>
            </a:extLst>
          </p:cNvPr>
          <p:cNvCxnSpPr>
            <a:cxnSpLocks/>
          </p:cNvCxnSpPr>
          <p:nvPr/>
        </p:nvCxnSpPr>
        <p:spPr>
          <a:xfrm>
            <a:off x="20972880" y="10088302"/>
            <a:ext cx="0" cy="62001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화살표: 왼쪽/오른쪽 64">
            <a:extLst>
              <a:ext uri="{FF2B5EF4-FFF2-40B4-BE49-F238E27FC236}">
                <a16:creationId xmlns:a16="http://schemas.microsoft.com/office/drawing/2014/main" id="{BB22FE0E-9699-4594-9E3B-9D00E683F922}"/>
              </a:ext>
            </a:extLst>
          </p:cNvPr>
          <p:cNvSpPr/>
          <p:nvPr/>
        </p:nvSpPr>
        <p:spPr>
          <a:xfrm>
            <a:off x="20415883" y="14336209"/>
            <a:ext cx="1085903" cy="599619"/>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1" name="연결선: 꺾임 150">
            <a:extLst>
              <a:ext uri="{FF2B5EF4-FFF2-40B4-BE49-F238E27FC236}">
                <a16:creationId xmlns:a16="http://schemas.microsoft.com/office/drawing/2014/main" id="{2040A870-16A3-48F3-8181-E0ED72385184}"/>
              </a:ext>
            </a:extLst>
          </p:cNvPr>
          <p:cNvCxnSpPr>
            <a:cxnSpLocks/>
            <a:stCxn id="248" idx="3"/>
            <a:endCxn id="253" idx="1"/>
          </p:cNvCxnSpPr>
          <p:nvPr/>
        </p:nvCxnSpPr>
        <p:spPr>
          <a:xfrm>
            <a:off x="18300499" y="12284686"/>
            <a:ext cx="4826841" cy="303372"/>
          </a:xfrm>
          <a:prstGeom prst="bentConnector3">
            <a:avLst>
              <a:gd name="adj1" fmla="val 51559"/>
            </a:avLst>
          </a:prstGeom>
          <a:ln w="76200">
            <a:solidFill>
              <a:srgbClr val="B8189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9" name="연결선: 꺾임 388">
            <a:extLst>
              <a:ext uri="{FF2B5EF4-FFF2-40B4-BE49-F238E27FC236}">
                <a16:creationId xmlns:a16="http://schemas.microsoft.com/office/drawing/2014/main" id="{34BE5270-295E-40D8-8588-C5E2205E3B3C}"/>
              </a:ext>
            </a:extLst>
          </p:cNvPr>
          <p:cNvCxnSpPr>
            <a:cxnSpLocks/>
            <a:stCxn id="249" idx="3"/>
            <a:endCxn id="251" idx="1"/>
          </p:cNvCxnSpPr>
          <p:nvPr/>
        </p:nvCxnSpPr>
        <p:spPr>
          <a:xfrm>
            <a:off x="19923507" y="11974440"/>
            <a:ext cx="3197552" cy="34100"/>
          </a:xfrm>
          <a:prstGeom prst="bentConnector3">
            <a:avLst>
              <a:gd name="adj1" fmla="val 26850"/>
            </a:avLst>
          </a:prstGeom>
          <a:ln w="76200">
            <a:solidFill>
              <a:srgbClr val="B8189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3" name="연결선: 꺾임 392">
            <a:extLst>
              <a:ext uri="{FF2B5EF4-FFF2-40B4-BE49-F238E27FC236}">
                <a16:creationId xmlns:a16="http://schemas.microsoft.com/office/drawing/2014/main" id="{F6602CB5-46EF-48DB-8916-68626919F9FA}"/>
              </a:ext>
            </a:extLst>
          </p:cNvPr>
          <p:cNvCxnSpPr>
            <a:cxnSpLocks/>
            <a:stCxn id="246" idx="3"/>
            <a:endCxn id="378" idx="1"/>
          </p:cNvCxnSpPr>
          <p:nvPr/>
        </p:nvCxnSpPr>
        <p:spPr>
          <a:xfrm flipV="1">
            <a:off x="16773225" y="13095153"/>
            <a:ext cx="7726759" cy="497357"/>
          </a:xfrm>
          <a:prstGeom prst="bentConnector3">
            <a:avLst>
              <a:gd name="adj1" fmla="val 51948"/>
            </a:avLst>
          </a:prstGeom>
          <a:ln w="76200">
            <a:solidFill>
              <a:srgbClr val="B8189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7" name="연결선: 꺾임 396">
            <a:extLst>
              <a:ext uri="{FF2B5EF4-FFF2-40B4-BE49-F238E27FC236}">
                <a16:creationId xmlns:a16="http://schemas.microsoft.com/office/drawing/2014/main" id="{34E1EC56-50C4-4660-8A50-1255F1B6036A}"/>
              </a:ext>
            </a:extLst>
          </p:cNvPr>
          <p:cNvCxnSpPr>
            <a:cxnSpLocks/>
            <a:stCxn id="247" idx="3"/>
            <a:endCxn id="254" idx="1"/>
          </p:cNvCxnSpPr>
          <p:nvPr/>
        </p:nvCxnSpPr>
        <p:spPr>
          <a:xfrm>
            <a:off x="18694064" y="12832082"/>
            <a:ext cx="5802339" cy="1066627"/>
          </a:xfrm>
          <a:prstGeom prst="bentConnector3">
            <a:avLst>
              <a:gd name="adj1" fmla="val 36123"/>
            </a:avLst>
          </a:prstGeom>
          <a:ln w="76200">
            <a:solidFill>
              <a:srgbClr val="B8189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63EFFA36-6F0E-443D-9F85-1657FB9430AC}"/>
              </a:ext>
            </a:extLst>
          </p:cNvPr>
          <p:cNvSpPr txBox="1"/>
          <p:nvPr/>
        </p:nvSpPr>
        <p:spPr>
          <a:xfrm>
            <a:off x="19677225" y="15170354"/>
            <a:ext cx="6759859" cy="1077218"/>
          </a:xfrm>
          <a:prstGeom prst="rect">
            <a:avLst/>
          </a:prstGeom>
          <a:solidFill>
            <a:schemeClr val="bg1"/>
          </a:solidFill>
        </p:spPr>
        <p:txBody>
          <a:bodyPr wrap="square" rtlCol="0">
            <a:spAutoFit/>
          </a:bodyPr>
          <a:lstStyle/>
          <a:p>
            <a:r>
              <a:rPr lang="en-US" altLang="ko-KR" sz="3600" b="1">
                <a:solidFill>
                  <a:srgbClr val="7030A0"/>
                </a:solidFill>
              </a:rPr>
              <a:t>MPI All-Reduce</a:t>
            </a:r>
            <a:br>
              <a:rPr lang="en-US" altLang="ko-KR" sz="3600" b="1">
                <a:solidFill>
                  <a:srgbClr val="7030A0"/>
                </a:solidFill>
              </a:rPr>
            </a:br>
            <a:r>
              <a:rPr lang="en-US" altLang="ko-KR" sz="2800" b="1">
                <a:solidFill>
                  <a:srgbClr val="7030A0"/>
                </a:solidFill>
              </a:rPr>
              <a:t>Synchronize Weight Gradients</a:t>
            </a:r>
          </a:p>
        </p:txBody>
      </p:sp>
      <p:sp>
        <p:nvSpPr>
          <p:cNvPr id="411" name="TextBox 410">
            <a:extLst>
              <a:ext uri="{FF2B5EF4-FFF2-40B4-BE49-F238E27FC236}">
                <a16:creationId xmlns:a16="http://schemas.microsoft.com/office/drawing/2014/main" id="{FE6AFB83-252A-4ED8-9CB4-46E0B3CB061B}"/>
              </a:ext>
            </a:extLst>
          </p:cNvPr>
          <p:cNvSpPr txBox="1"/>
          <p:nvPr/>
        </p:nvSpPr>
        <p:spPr>
          <a:xfrm>
            <a:off x="18833697" y="9594765"/>
            <a:ext cx="5329838" cy="1508105"/>
          </a:xfrm>
          <a:prstGeom prst="rect">
            <a:avLst/>
          </a:prstGeom>
          <a:solidFill>
            <a:schemeClr val="bg1"/>
          </a:solidFill>
        </p:spPr>
        <p:txBody>
          <a:bodyPr wrap="square" rtlCol="0">
            <a:spAutoFit/>
          </a:bodyPr>
          <a:lstStyle/>
          <a:p>
            <a:r>
              <a:rPr lang="en-US" altLang="ko-KR" sz="3600" b="1">
                <a:solidFill>
                  <a:srgbClr val="B81896"/>
                </a:solidFill>
              </a:rPr>
              <a:t>MPI P2P</a:t>
            </a:r>
          </a:p>
          <a:p>
            <a:r>
              <a:rPr lang="en-US" altLang="ko-KR" sz="2800" b="1">
                <a:solidFill>
                  <a:srgbClr val="B81896"/>
                </a:solidFill>
              </a:rPr>
              <a:t>: Synchronize Aggregated Features</a:t>
            </a:r>
            <a:br>
              <a:rPr lang="en-US" altLang="ko-KR" sz="2800" b="1">
                <a:solidFill>
                  <a:srgbClr val="B81896"/>
                </a:solidFill>
              </a:rPr>
            </a:br>
            <a:r>
              <a:rPr lang="en-US" altLang="ko-KR" sz="2800" b="1">
                <a:solidFill>
                  <a:srgbClr val="B81896"/>
                </a:solidFill>
              </a:rPr>
              <a:t>  or Feature Gradient</a:t>
            </a:r>
          </a:p>
        </p:txBody>
      </p:sp>
      <p:sp>
        <p:nvSpPr>
          <p:cNvPr id="415" name="TextBox 414">
            <a:extLst>
              <a:ext uri="{FF2B5EF4-FFF2-40B4-BE49-F238E27FC236}">
                <a16:creationId xmlns:a16="http://schemas.microsoft.com/office/drawing/2014/main" id="{7DF21DD8-153C-43D1-832A-FF9178AEBD7F}"/>
              </a:ext>
            </a:extLst>
          </p:cNvPr>
          <p:cNvSpPr txBox="1"/>
          <p:nvPr/>
        </p:nvSpPr>
        <p:spPr>
          <a:xfrm>
            <a:off x="12152898" y="6609545"/>
            <a:ext cx="14096167" cy="1692771"/>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endParaRPr lang="en-US" altLang="ko-KR" sz="1200">
              <a:ea typeface="맑은 고딕"/>
            </a:endParaRPr>
          </a:p>
          <a:p>
            <a:pPr marL="285750" indent="-285750">
              <a:buFont typeface="Arial" panose="020B0604020202020204" pitchFamily="34" charset="0"/>
              <a:buChar char="•"/>
            </a:pPr>
            <a:r>
              <a:rPr lang="en-US" altLang="ko-KR" sz="4600">
                <a:ea typeface="맑은 고딕"/>
              </a:rPr>
              <a:t>Support arbitrary use-defined partitioning policy</a:t>
            </a:r>
          </a:p>
          <a:p>
            <a:pPr marL="742950" lvl="1" indent="-285750">
              <a:buFont typeface="Arial" panose="020B0604020202020204" pitchFamily="34" charset="0"/>
              <a:buChar char="•"/>
            </a:pPr>
            <a:r>
              <a:rPr lang="en-US" altLang="ko-KR" sz="4400">
                <a:ea typeface="맑은 고딕"/>
              </a:rPr>
              <a:t>Optimize communication based on the partitioning policy</a:t>
            </a:r>
          </a:p>
        </p:txBody>
      </p:sp>
      <p:sp>
        <p:nvSpPr>
          <p:cNvPr id="430" name="TextBox 429">
            <a:extLst>
              <a:ext uri="{FF2B5EF4-FFF2-40B4-BE49-F238E27FC236}">
                <a16:creationId xmlns:a16="http://schemas.microsoft.com/office/drawing/2014/main" id="{C1A26A65-D632-47C1-AF07-67D45F237904}"/>
              </a:ext>
            </a:extLst>
          </p:cNvPr>
          <p:cNvSpPr txBox="1"/>
          <p:nvPr/>
        </p:nvSpPr>
        <p:spPr>
          <a:xfrm>
            <a:off x="21586230" y="14597128"/>
            <a:ext cx="617426" cy="369332"/>
          </a:xfrm>
          <a:prstGeom prst="rect">
            <a:avLst/>
          </a:prstGeom>
          <a:noFill/>
        </p:spPr>
        <p:txBody>
          <a:bodyPr wrap="square" rtlCol="0">
            <a:spAutoFit/>
          </a:bodyPr>
          <a:lstStyle/>
          <a:p>
            <a:r>
              <a:rPr lang="en-US" altLang="ko-KR"/>
              <a:t>...</a:t>
            </a:r>
            <a:endParaRPr lang="ko-KR" altLang="en-US"/>
          </a:p>
        </p:txBody>
      </p:sp>
      <p:cxnSp>
        <p:nvCxnSpPr>
          <p:cNvPr id="431" name="직선 화살표 연결선 430">
            <a:extLst>
              <a:ext uri="{FF2B5EF4-FFF2-40B4-BE49-F238E27FC236}">
                <a16:creationId xmlns:a16="http://schemas.microsoft.com/office/drawing/2014/main" id="{AF1D82EF-7158-4030-B624-381BA264EB81}"/>
              </a:ext>
            </a:extLst>
          </p:cNvPr>
          <p:cNvCxnSpPr>
            <a:cxnSpLocks/>
          </p:cNvCxnSpPr>
          <p:nvPr/>
        </p:nvCxnSpPr>
        <p:spPr>
          <a:xfrm>
            <a:off x="23319962" y="14841504"/>
            <a:ext cx="325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3" name="Straight Connector 871">
            <a:extLst>
              <a:ext uri="{FF2B5EF4-FFF2-40B4-BE49-F238E27FC236}">
                <a16:creationId xmlns:a16="http://schemas.microsoft.com/office/drawing/2014/main" id="{6E5744C7-B025-4198-B609-E6F8DD565041}"/>
              </a:ext>
            </a:extLst>
          </p:cNvPr>
          <p:cNvCxnSpPr>
            <a:cxnSpLocks/>
          </p:cNvCxnSpPr>
          <p:nvPr/>
        </p:nvCxnSpPr>
        <p:spPr>
          <a:xfrm flipH="1">
            <a:off x="20787411" y="11371580"/>
            <a:ext cx="1" cy="2527129"/>
          </a:xfrm>
          <a:prstGeom prst="line">
            <a:avLst/>
          </a:prstGeom>
          <a:ln w="88900">
            <a:solidFill>
              <a:srgbClr val="B81896"/>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38023329-24E7-4BEF-9A8A-9EF45D8B7141}"/>
              </a:ext>
            </a:extLst>
          </p:cNvPr>
          <p:cNvSpPr txBox="1"/>
          <p:nvPr/>
        </p:nvSpPr>
        <p:spPr>
          <a:xfrm>
            <a:off x="24993286" y="14535827"/>
            <a:ext cx="617426" cy="369332"/>
          </a:xfrm>
          <a:prstGeom prst="rect">
            <a:avLst/>
          </a:prstGeom>
          <a:noFill/>
        </p:spPr>
        <p:txBody>
          <a:bodyPr wrap="square" rtlCol="0">
            <a:spAutoFit/>
          </a:bodyPr>
          <a:lstStyle/>
          <a:p>
            <a:r>
              <a:rPr lang="en-US" altLang="ko-KR"/>
              <a:t>...</a:t>
            </a:r>
            <a:endParaRPr lang="ko-KR" altLang="en-US"/>
          </a:p>
        </p:txBody>
      </p:sp>
      <p:sp>
        <p:nvSpPr>
          <p:cNvPr id="439" name="TextBox 438">
            <a:extLst>
              <a:ext uri="{FF2B5EF4-FFF2-40B4-BE49-F238E27FC236}">
                <a16:creationId xmlns:a16="http://schemas.microsoft.com/office/drawing/2014/main" id="{4D63926B-9021-45FC-A20E-D1B496036B6E}"/>
              </a:ext>
            </a:extLst>
          </p:cNvPr>
          <p:cNvSpPr txBox="1"/>
          <p:nvPr/>
        </p:nvSpPr>
        <p:spPr>
          <a:xfrm>
            <a:off x="27553976" y="6816024"/>
            <a:ext cx="14447959" cy="15527328"/>
          </a:xfrm>
          <a:prstGeom prst="rect">
            <a:avLst/>
          </a:prstGeom>
          <a:noFill/>
        </p:spPr>
        <p:txBody>
          <a:bodyPr wrap="square" lIns="91440" tIns="45720" rIns="91440" bIns="45720" rtlCol="0" anchor="t">
            <a:spAutoFit/>
          </a:bodyPr>
          <a:lstStyle/>
          <a:p>
            <a:pPr lvl="1"/>
            <a:r>
              <a:rPr lang="en-US" altLang="ko-KR" sz="4600" i="1" u="sng">
                <a:ea typeface="맑은 고딕"/>
              </a:rPr>
              <a:t>GraphSAGE average epoch time</a:t>
            </a:r>
            <a:endParaRPr lang="en-US" altLang="ko-KR" sz="4600" i="1" u="sng">
              <a:ea typeface="맑은 고딕"/>
              <a:cs typeface="Calibri"/>
            </a:endParaRPr>
          </a:p>
          <a:p>
            <a:pPr marL="742950" lvl="1" indent="-285750">
              <a:buFont typeface="Arial" panose="020B0604020202020204" pitchFamily="34" charset="0"/>
              <a:buChar char="•"/>
            </a:pPr>
            <a:endParaRPr lang="en-US" altLang="ko-KR" sz="2400"/>
          </a:p>
          <a:p>
            <a:pPr marL="742950" lvl="1" indent="-285750">
              <a:buFont typeface="Arial" panose="020B0604020202020204" pitchFamily="34" charset="0"/>
              <a:buChar char="•"/>
            </a:pPr>
            <a:endParaRPr lang="en-US" altLang="ko-KR" sz="4400"/>
          </a:p>
          <a:p>
            <a:pPr marL="742950" lvl="1" indent="-285750">
              <a:buFont typeface="Arial" panose="020B0604020202020204" pitchFamily="34" charset="0"/>
              <a:buChar char="•"/>
            </a:pPr>
            <a:endParaRPr lang="en-US" altLang="ko-KR" sz="4400"/>
          </a:p>
          <a:p>
            <a:pPr marL="742950" lvl="1" indent="-285750">
              <a:buFont typeface="Arial" panose="020B0604020202020204" pitchFamily="34" charset="0"/>
              <a:buChar char="•"/>
            </a:pPr>
            <a:endParaRPr lang="en-US" altLang="ko-KR" sz="4400"/>
          </a:p>
          <a:p>
            <a:pPr marL="742950" lvl="1" indent="-285750">
              <a:buFont typeface="Arial" panose="020B0604020202020204" pitchFamily="34" charset="0"/>
              <a:buChar char="•"/>
            </a:pPr>
            <a:endParaRPr lang="en-US" altLang="ko-KR" sz="4400"/>
          </a:p>
          <a:p>
            <a:pPr marL="742950" lvl="1" indent="-285750">
              <a:buFont typeface="Arial" panose="020B0604020202020204" pitchFamily="34" charset="0"/>
              <a:buChar char="•"/>
            </a:pPr>
            <a:endParaRPr lang="en-US" altLang="ko-KR" sz="4400"/>
          </a:p>
          <a:p>
            <a:pPr marL="742950" lvl="1" indent="-285750">
              <a:buFont typeface="Arial" panose="020B0604020202020204" pitchFamily="34" charset="0"/>
              <a:buChar char="•"/>
            </a:pPr>
            <a:endParaRPr lang="en-US" altLang="ko-KR" sz="4400"/>
          </a:p>
          <a:p>
            <a:pPr lvl="1"/>
            <a:endParaRPr lang="en-US" altLang="ko-KR" sz="500"/>
          </a:p>
          <a:p>
            <a:pPr marL="1200150" lvl="2" indent="-285750">
              <a:buFont typeface="Arial" panose="020B0604020202020204" pitchFamily="34" charset="0"/>
              <a:buChar char="•"/>
            </a:pPr>
            <a:endParaRPr lang="en-US" altLang="ko-KR" sz="1600"/>
          </a:p>
          <a:p>
            <a:pPr marL="1200150" lvl="2" indent="-285750">
              <a:buFont typeface="Arial" panose="020B0604020202020204" pitchFamily="34" charset="0"/>
              <a:buChar char="•"/>
            </a:pPr>
            <a:r>
              <a:rPr lang="en-US" altLang="ko-KR" sz="4400">
                <a:ea typeface="맑은 고딕"/>
              </a:rPr>
              <a:t>DeepGalois 4x faster than DistDGL</a:t>
            </a:r>
            <a:endParaRPr lang="en-US" altLang="ko-KR" sz="4400">
              <a:ea typeface="맑은 고딕"/>
              <a:cs typeface="Calibri"/>
            </a:endParaRPr>
          </a:p>
          <a:p>
            <a:pPr marL="1200150" lvl="2" indent="-285750">
              <a:buFont typeface="Arial" panose="020B0604020202020204" pitchFamily="34" charset="0"/>
              <a:buChar char="•"/>
            </a:pPr>
            <a:r>
              <a:rPr lang="en-US" altLang="ko-KR" sz="4400">
                <a:ea typeface="맑은 고딕"/>
              </a:rPr>
              <a:t>32 hosts vs 1 host for reddit</a:t>
            </a:r>
            <a:endParaRPr lang="en-US" altLang="ko-KR" sz="4400">
              <a:ea typeface="맑은 고딕"/>
              <a:cs typeface="Calibri"/>
            </a:endParaRPr>
          </a:p>
          <a:p>
            <a:pPr marL="1657350" lvl="3" indent="-285750">
              <a:buFont typeface="Arial" panose="020B0604020202020204" pitchFamily="34" charset="0"/>
              <a:buChar char="•"/>
            </a:pPr>
            <a:r>
              <a:rPr lang="en-US" altLang="ko-KR" sz="4000">
                <a:ea typeface="맑은 고딕"/>
              </a:rPr>
              <a:t>DeepGalois: </a:t>
            </a:r>
            <a:r>
              <a:rPr lang="en-US" altLang="ko-KR" sz="4000">
                <a:solidFill>
                  <a:schemeClr val="accent6">
                    <a:lumMod val="75000"/>
                  </a:schemeClr>
                </a:solidFill>
                <a:ea typeface="맑은 고딕"/>
              </a:rPr>
              <a:t>2.4x speedup</a:t>
            </a:r>
            <a:endParaRPr lang="en-US" altLang="ko-KR" sz="4000">
              <a:solidFill>
                <a:schemeClr val="accent6">
                  <a:lumMod val="75000"/>
                </a:schemeClr>
              </a:solidFill>
              <a:ea typeface="맑은 고딕"/>
              <a:cs typeface="Calibri"/>
            </a:endParaRPr>
          </a:p>
          <a:p>
            <a:pPr marL="1657350" lvl="3" indent="-285750">
              <a:buFont typeface="Arial" panose="020B0604020202020204" pitchFamily="34" charset="0"/>
              <a:buChar char="•"/>
            </a:pPr>
            <a:r>
              <a:rPr lang="en-US" altLang="ko-KR" sz="4000">
                <a:ea typeface="맑은 고딕"/>
              </a:rPr>
              <a:t>DistDGL: </a:t>
            </a:r>
            <a:r>
              <a:rPr lang="en-US" altLang="ko-KR" sz="4000">
                <a:solidFill>
                  <a:srgbClr val="FF0000"/>
                </a:solidFill>
                <a:ea typeface="맑은 고딕"/>
              </a:rPr>
              <a:t>2.8x slowdown</a:t>
            </a:r>
            <a:r>
              <a:rPr lang="en-US" altLang="ko-KR" sz="4000">
                <a:ea typeface="맑은 고딕"/>
              </a:rPr>
              <a:t> </a:t>
            </a:r>
            <a:endParaRPr lang="en-US" altLang="ko-KR" sz="4000">
              <a:ea typeface="맑은 고딕"/>
              <a:cs typeface="Calibri"/>
            </a:endParaRPr>
          </a:p>
          <a:p>
            <a:pPr lvl="1"/>
            <a:endParaRPr lang="en-US" altLang="ko-KR" sz="3200" i="1" u="sng">
              <a:ea typeface="맑은 고딕"/>
            </a:endParaRPr>
          </a:p>
          <a:p>
            <a:pPr lvl="1"/>
            <a:r>
              <a:rPr lang="en-US" altLang="ko-KR" sz="4600" i="1" u="sng">
                <a:ea typeface="맑은 고딕"/>
              </a:rPr>
              <a:t>Epoch time breakdown</a:t>
            </a:r>
            <a:endParaRPr lang="en-US" altLang="ko-KR" sz="4600" i="1" u="sng">
              <a:ea typeface="맑은 고딕"/>
              <a:cs typeface="Calibri"/>
            </a:endParaRPr>
          </a:p>
          <a:p>
            <a:pPr marL="742950" lvl="1" indent="-285750">
              <a:buFont typeface="Arial" panose="020B0604020202020204" pitchFamily="34" charset="0"/>
              <a:buChar char="•"/>
            </a:pPr>
            <a:endParaRPr lang="en-US" altLang="ko-KR" sz="4400" i="1"/>
          </a:p>
          <a:p>
            <a:pPr marL="742950" lvl="1" indent="-285750">
              <a:buFont typeface="Arial" panose="020B0604020202020204" pitchFamily="34" charset="0"/>
              <a:buChar char="•"/>
            </a:pPr>
            <a:endParaRPr lang="en-US" altLang="ko-KR" sz="4400" i="1"/>
          </a:p>
          <a:p>
            <a:pPr marL="742950" lvl="1" indent="-285750">
              <a:buFont typeface="Arial" panose="020B0604020202020204" pitchFamily="34" charset="0"/>
              <a:buChar char="•"/>
            </a:pPr>
            <a:endParaRPr lang="en-US" altLang="ko-KR" sz="4400" i="1"/>
          </a:p>
          <a:p>
            <a:pPr marL="742950" lvl="1" indent="-285750">
              <a:buFont typeface="Arial" panose="020B0604020202020204" pitchFamily="34" charset="0"/>
              <a:buChar char="•"/>
            </a:pPr>
            <a:endParaRPr lang="en-US" altLang="ko-KR" sz="4400" i="1"/>
          </a:p>
          <a:p>
            <a:pPr marL="742950" lvl="1" indent="-285750">
              <a:buFont typeface="Arial" panose="020B0604020202020204" pitchFamily="34" charset="0"/>
              <a:buChar char="•"/>
            </a:pPr>
            <a:endParaRPr lang="en-US" altLang="ko-KR" sz="4400" i="1"/>
          </a:p>
          <a:p>
            <a:pPr lvl="2"/>
            <a:endParaRPr lang="en-US" altLang="ko-KR" sz="4400" i="1"/>
          </a:p>
          <a:p>
            <a:pPr lvl="2"/>
            <a:endParaRPr lang="en-US" altLang="ko-KR" sz="4400" i="1"/>
          </a:p>
          <a:p>
            <a:pPr lvl="2"/>
            <a:endParaRPr lang="en-US" altLang="ko-KR" sz="3500"/>
          </a:p>
          <a:p>
            <a:pPr lvl="1"/>
            <a:endParaRPr lang="en-US" altLang="ko-KR" sz="1600" i="1" u="sng">
              <a:ea typeface="맑은 고딕"/>
            </a:endParaRPr>
          </a:p>
          <a:p>
            <a:pPr lvl="1"/>
            <a:r>
              <a:rPr lang="en-US" altLang="ko-KR" sz="4600" i="1" u="sng">
                <a:ea typeface="맑은 고딕"/>
              </a:rPr>
              <a:t>Speed of Convergence</a:t>
            </a:r>
            <a:endParaRPr lang="en-US" altLang="ko-KR" sz="4600" i="1" u="sng">
              <a:ea typeface="맑은 고딕"/>
              <a:cs typeface="Calibri"/>
            </a:endParaRPr>
          </a:p>
        </p:txBody>
      </p:sp>
      <p:pic>
        <p:nvPicPr>
          <p:cNvPr id="385" name="그림 384">
            <a:extLst>
              <a:ext uri="{FF2B5EF4-FFF2-40B4-BE49-F238E27FC236}">
                <a16:creationId xmlns:a16="http://schemas.microsoft.com/office/drawing/2014/main" id="{E4102533-EC1E-498D-9E33-8CA51FAB976E}"/>
              </a:ext>
            </a:extLst>
          </p:cNvPr>
          <p:cNvPicPr>
            <a:picLocks noChangeAspect="1"/>
          </p:cNvPicPr>
          <p:nvPr/>
        </p:nvPicPr>
        <p:blipFill>
          <a:blip r:embed="rId4"/>
          <a:stretch>
            <a:fillRect/>
          </a:stretch>
        </p:blipFill>
        <p:spPr>
          <a:xfrm>
            <a:off x="28119006" y="16125058"/>
            <a:ext cx="6168682" cy="4978675"/>
          </a:xfrm>
          <a:prstGeom prst="rect">
            <a:avLst/>
          </a:prstGeom>
        </p:spPr>
      </p:pic>
      <p:pic>
        <p:nvPicPr>
          <p:cNvPr id="387" name="그림 386">
            <a:extLst>
              <a:ext uri="{FF2B5EF4-FFF2-40B4-BE49-F238E27FC236}">
                <a16:creationId xmlns:a16="http://schemas.microsoft.com/office/drawing/2014/main" id="{4226F0AE-28A1-43A4-86BE-BAE59E2E8A6F}"/>
              </a:ext>
            </a:extLst>
          </p:cNvPr>
          <p:cNvPicPr>
            <a:picLocks noChangeAspect="1"/>
          </p:cNvPicPr>
          <p:nvPr/>
        </p:nvPicPr>
        <p:blipFill>
          <a:blip r:embed="rId5"/>
          <a:stretch>
            <a:fillRect/>
          </a:stretch>
        </p:blipFill>
        <p:spPr>
          <a:xfrm>
            <a:off x="35286187" y="16125057"/>
            <a:ext cx="6125539" cy="4978675"/>
          </a:xfrm>
          <a:prstGeom prst="rect">
            <a:avLst/>
          </a:prstGeom>
        </p:spPr>
      </p:pic>
      <p:pic>
        <p:nvPicPr>
          <p:cNvPr id="390" name="그림 389">
            <a:extLst>
              <a:ext uri="{FF2B5EF4-FFF2-40B4-BE49-F238E27FC236}">
                <a16:creationId xmlns:a16="http://schemas.microsoft.com/office/drawing/2014/main" id="{78AD1843-6E48-4867-8317-FFC594ADDE72}"/>
              </a:ext>
            </a:extLst>
          </p:cNvPr>
          <p:cNvPicPr>
            <a:picLocks noChangeAspect="1"/>
          </p:cNvPicPr>
          <p:nvPr/>
        </p:nvPicPr>
        <p:blipFill>
          <a:blip r:embed="rId6"/>
          <a:stretch>
            <a:fillRect/>
          </a:stretch>
        </p:blipFill>
        <p:spPr>
          <a:xfrm>
            <a:off x="29705395" y="22373577"/>
            <a:ext cx="10051970" cy="6905940"/>
          </a:xfrm>
          <a:prstGeom prst="rect">
            <a:avLst/>
          </a:prstGeom>
        </p:spPr>
      </p:pic>
      <p:grpSp>
        <p:nvGrpSpPr>
          <p:cNvPr id="63" name="그룹 62">
            <a:extLst>
              <a:ext uri="{FF2B5EF4-FFF2-40B4-BE49-F238E27FC236}">
                <a16:creationId xmlns:a16="http://schemas.microsoft.com/office/drawing/2014/main" id="{0BCBDFDD-A8EF-4804-A1F8-CB314CCB3689}"/>
              </a:ext>
            </a:extLst>
          </p:cNvPr>
          <p:cNvGrpSpPr/>
          <p:nvPr/>
        </p:nvGrpSpPr>
        <p:grpSpPr>
          <a:xfrm>
            <a:off x="27811703" y="7605764"/>
            <a:ext cx="13816836" cy="4067878"/>
            <a:chOff x="27811703" y="8373913"/>
            <a:chExt cx="13816836" cy="4067878"/>
          </a:xfrm>
        </p:grpSpPr>
        <p:grpSp>
          <p:nvGrpSpPr>
            <p:cNvPr id="395" name="그룹 394">
              <a:extLst>
                <a:ext uri="{FF2B5EF4-FFF2-40B4-BE49-F238E27FC236}">
                  <a16:creationId xmlns:a16="http://schemas.microsoft.com/office/drawing/2014/main" id="{62CF356D-1F14-442B-9EEF-4EBC7573B352}"/>
                </a:ext>
              </a:extLst>
            </p:cNvPr>
            <p:cNvGrpSpPr/>
            <p:nvPr/>
          </p:nvGrpSpPr>
          <p:grpSpPr>
            <a:xfrm>
              <a:off x="27811703" y="8373913"/>
              <a:ext cx="13816836" cy="4067878"/>
              <a:chOff x="27736781" y="9456358"/>
              <a:chExt cx="14095307" cy="4290551"/>
            </a:xfrm>
          </p:grpSpPr>
          <p:pic>
            <p:nvPicPr>
              <p:cNvPr id="392" name="그림 391">
                <a:extLst>
                  <a:ext uri="{FF2B5EF4-FFF2-40B4-BE49-F238E27FC236}">
                    <a16:creationId xmlns:a16="http://schemas.microsoft.com/office/drawing/2014/main" id="{66FB1C63-00C4-49D5-8F41-2A8C21A87E37}"/>
                  </a:ext>
                </a:extLst>
              </p:cNvPr>
              <p:cNvPicPr>
                <a:picLocks noChangeAspect="1"/>
              </p:cNvPicPr>
              <p:nvPr/>
            </p:nvPicPr>
            <p:blipFill>
              <a:blip r:embed="rId7"/>
              <a:stretch>
                <a:fillRect/>
              </a:stretch>
            </p:blipFill>
            <p:spPr>
              <a:xfrm>
                <a:off x="27736781" y="9495777"/>
                <a:ext cx="14095307" cy="4251132"/>
              </a:xfrm>
              <a:prstGeom prst="rect">
                <a:avLst/>
              </a:prstGeom>
            </p:spPr>
          </p:pic>
          <p:sp>
            <p:nvSpPr>
              <p:cNvPr id="394" name="직사각형 393">
                <a:extLst>
                  <a:ext uri="{FF2B5EF4-FFF2-40B4-BE49-F238E27FC236}">
                    <a16:creationId xmlns:a16="http://schemas.microsoft.com/office/drawing/2014/main" id="{99BD31A8-F2AA-480F-B449-6EA34FFB9ECF}"/>
                  </a:ext>
                </a:extLst>
              </p:cNvPr>
              <p:cNvSpPr/>
              <p:nvPr/>
            </p:nvSpPr>
            <p:spPr>
              <a:xfrm>
                <a:off x="31673841" y="9456358"/>
                <a:ext cx="6606976" cy="142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pic>
          <p:nvPicPr>
            <p:cNvPr id="398" name="그림 397">
              <a:extLst>
                <a:ext uri="{FF2B5EF4-FFF2-40B4-BE49-F238E27FC236}">
                  <a16:creationId xmlns:a16="http://schemas.microsoft.com/office/drawing/2014/main" id="{5BE53F10-9B57-4373-80E6-0284CC70302D}"/>
                </a:ext>
              </a:extLst>
            </p:cNvPr>
            <p:cNvPicPr>
              <a:picLocks noChangeAspect="1"/>
            </p:cNvPicPr>
            <p:nvPr/>
          </p:nvPicPr>
          <p:blipFill>
            <a:blip r:embed="rId8"/>
            <a:stretch>
              <a:fillRect/>
            </a:stretch>
          </p:blipFill>
          <p:spPr>
            <a:xfrm>
              <a:off x="36830969" y="8799644"/>
              <a:ext cx="4502787" cy="472279"/>
            </a:xfrm>
            <a:prstGeom prst="rect">
              <a:avLst/>
            </a:prstGeom>
          </p:spPr>
        </p:pic>
      </p:grpSp>
      <p:pic>
        <p:nvPicPr>
          <p:cNvPr id="9" name="Picture 9" descr="A picture containing icon&#10;&#10;Description automatically generated">
            <a:extLst>
              <a:ext uri="{FF2B5EF4-FFF2-40B4-BE49-F238E27FC236}">
                <a16:creationId xmlns:a16="http://schemas.microsoft.com/office/drawing/2014/main" id="{AA356202-8E0F-4876-8006-8EAB6CB33191}"/>
              </a:ext>
            </a:extLst>
          </p:cNvPr>
          <p:cNvPicPr>
            <a:picLocks noChangeAspect="1"/>
          </p:cNvPicPr>
          <p:nvPr/>
        </p:nvPicPr>
        <p:blipFill>
          <a:blip r:embed="rId9"/>
          <a:stretch>
            <a:fillRect/>
          </a:stretch>
        </p:blipFill>
        <p:spPr>
          <a:xfrm>
            <a:off x="1114181" y="3809961"/>
            <a:ext cx="1732590" cy="1732589"/>
          </a:xfrm>
          <a:prstGeom prst="rect">
            <a:avLst/>
          </a:prstGeom>
        </p:spPr>
      </p:pic>
      <p:pic>
        <p:nvPicPr>
          <p:cNvPr id="276" name="Picture 8" descr="MIT Logo - MIT logo - Mass Productions">
            <a:extLst>
              <a:ext uri="{FF2B5EF4-FFF2-40B4-BE49-F238E27FC236}">
                <a16:creationId xmlns:a16="http://schemas.microsoft.com/office/drawing/2014/main" id="{587FC252-78DF-4EFD-B733-8ECDB4198C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8637" y="3946664"/>
            <a:ext cx="5199473" cy="1599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7" name="표 347">
            <a:extLst>
              <a:ext uri="{FF2B5EF4-FFF2-40B4-BE49-F238E27FC236}">
                <a16:creationId xmlns:a16="http://schemas.microsoft.com/office/drawing/2014/main" id="{80418FA5-FCD8-49CC-A6FE-4811FB9CEC66}"/>
              </a:ext>
            </a:extLst>
          </p:cNvPr>
          <p:cNvGraphicFramePr>
            <a:graphicFrameLocks noGrp="1"/>
          </p:cNvGraphicFramePr>
          <p:nvPr>
            <p:extLst>
              <p:ext uri="{D42A27DB-BD31-4B8C-83A1-F6EECF244321}">
                <p14:modId xmlns:p14="http://schemas.microsoft.com/office/powerpoint/2010/main" val="436566454"/>
              </p:ext>
            </p:extLst>
          </p:nvPr>
        </p:nvGraphicFramePr>
        <p:xfrm>
          <a:off x="18577750" y="14497545"/>
          <a:ext cx="828063" cy="878736"/>
        </p:xfrm>
        <a:graphic>
          <a:graphicData uri="http://schemas.openxmlformats.org/drawingml/2006/table">
            <a:tbl>
              <a:tblPr firstRow="1" bandRow="1">
                <a:tableStyleId>{5940675A-B579-460E-94D1-54222C63F5DA}</a:tableStyleId>
              </a:tblPr>
              <a:tblGrid>
                <a:gridCol w="276021">
                  <a:extLst>
                    <a:ext uri="{9D8B030D-6E8A-4147-A177-3AD203B41FA5}">
                      <a16:colId xmlns:a16="http://schemas.microsoft.com/office/drawing/2014/main" val="1972098266"/>
                    </a:ext>
                  </a:extLst>
                </a:gridCol>
                <a:gridCol w="276021">
                  <a:extLst>
                    <a:ext uri="{9D8B030D-6E8A-4147-A177-3AD203B41FA5}">
                      <a16:colId xmlns:a16="http://schemas.microsoft.com/office/drawing/2014/main" val="3044581115"/>
                    </a:ext>
                  </a:extLst>
                </a:gridCol>
                <a:gridCol w="276021">
                  <a:extLst>
                    <a:ext uri="{9D8B030D-6E8A-4147-A177-3AD203B41FA5}">
                      <a16:colId xmlns:a16="http://schemas.microsoft.com/office/drawing/2014/main" val="4255932086"/>
                    </a:ext>
                  </a:extLst>
                </a:gridCol>
              </a:tblGrid>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169139267"/>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solidFill>
                      <a:schemeClr val="accent4">
                        <a:lumMod val="20000"/>
                        <a:lumOff val="80000"/>
                      </a:schemeClr>
                    </a:solidFill>
                  </a:tcPr>
                </a:tc>
                <a:tc>
                  <a:txBody>
                    <a:bodyPr/>
                    <a:lstStyle/>
                    <a:p>
                      <a:pPr latinLnBrk="1"/>
                      <a:endParaRPr lang="ko-KR" altLang="en-US" sz="1000"/>
                    </a:p>
                  </a:txBody>
                  <a:tcPr>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4124752204"/>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96535171"/>
                  </a:ext>
                </a:extLst>
              </a:tr>
            </a:tbl>
          </a:graphicData>
        </a:graphic>
      </p:graphicFrame>
      <p:sp>
        <p:nvSpPr>
          <p:cNvPr id="278" name="직사각형 277">
            <a:extLst>
              <a:ext uri="{FF2B5EF4-FFF2-40B4-BE49-F238E27FC236}">
                <a16:creationId xmlns:a16="http://schemas.microsoft.com/office/drawing/2014/main" id="{E1F0575A-4842-4937-A60D-0D5B1E54D570}"/>
              </a:ext>
            </a:extLst>
          </p:cNvPr>
          <p:cNvSpPr/>
          <p:nvPr/>
        </p:nvSpPr>
        <p:spPr>
          <a:xfrm>
            <a:off x="19417759" y="14172892"/>
            <a:ext cx="274698" cy="1210753"/>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9" name="TextBox 278">
            <a:extLst>
              <a:ext uri="{FF2B5EF4-FFF2-40B4-BE49-F238E27FC236}">
                <a16:creationId xmlns:a16="http://schemas.microsoft.com/office/drawing/2014/main" id="{B2780BC8-1D5E-4CD6-A729-6E78FC89BB8F}"/>
              </a:ext>
            </a:extLst>
          </p:cNvPr>
          <p:cNvSpPr txBox="1"/>
          <p:nvPr/>
        </p:nvSpPr>
        <p:spPr>
          <a:xfrm rot="16200000">
            <a:off x="19227941" y="14599620"/>
            <a:ext cx="681265" cy="276999"/>
          </a:xfrm>
          <a:prstGeom prst="rect">
            <a:avLst/>
          </a:prstGeom>
          <a:noFill/>
        </p:spPr>
        <p:txBody>
          <a:bodyPr wrap="square" rtlCol="0">
            <a:spAutoFit/>
          </a:bodyPr>
          <a:lstStyle/>
          <a:p>
            <a:r>
              <a:rPr lang="en-US" altLang="ko-KR" sz="1200"/>
              <a:t>Layer 2</a:t>
            </a:r>
            <a:endParaRPr lang="ko-KR" altLang="en-US" sz="1200"/>
          </a:p>
        </p:txBody>
      </p:sp>
      <p:graphicFrame>
        <p:nvGraphicFramePr>
          <p:cNvPr id="280" name="표 347">
            <a:extLst>
              <a:ext uri="{FF2B5EF4-FFF2-40B4-BE49-F238E27FC236}">
                <a16:creationId xmlns:a16="http://schemas.microsoft.com/office/drawing/2014/main" id="{94C588F4-2B14-4ED4-B362-F8E68BC28BA7}"/>
              </a:ext>
            </a:extLst>
          </p:cNvPr>
          <p:cNvGraphicFramePr>
            <a:graphicFrameLocks noGrp="1"/>
          </p:cNvGraphicFramePr>
          <p:nvPr>
            <p:extLst>
              <p:ext uri="{D42A27DB-BD31-4B8C-83A1-F6EECF244321}">
                <p14:modId xmlns:p14="http://schemas.microsoft.com/office/powerpoint/2010/main" val="3423033625"/>
              </p:ext>
            </p:extLst>
          </p:nvPr>
        </p:nvGraphicFramePr>
        <p:xfrm>
          <a:off x="22203787" y="14484619"/>
          <a:ext cx="828063" cy="878736"/>
        </p:xfrm>
        <a:graphic>
          <a:graphicData uri="http://schemas.openxmlformats.org/drawingml/2006/table">
            <a:tbl>
              <a:tblPr firstRow="1" bandRow="1">
                <a:tableStyleId>{5940675A-B579-460E-94D1-54222C63F5DA}</a:tableStyleId>
              </a:tblPr>
              <a:tblGrid>
                <a:gridCol w="276021">
                  <a:extLst>
                    <a:ext uri="{9D8B030D-6E8A-4147-A177-3AD203B41FA5}">
                      <a16:colId xmlns:a16="http://schemas.microsoft.com/office/drawing/2014/main" val="1972098266"/>
                    </a:ext>
                  </a:extLst>
                </a:gridCol>
                <a:gridCol w="276021">
                  <a:extLst>
                    <a:ext uri="{9D8B030D-6E8A-4147-A177-3AD203B41FA5}">
                      <a16:colId xmlns:a16="http://schemas.microsoft.com/office/drawing/2014/main" val="3044581115"/>
                    </a:ext>
                  </a:extLst>
                </a:gridCol>
                <a:gridCol w="276021">
                  <a:extLst>
                    <a:ext uri="{9D8B030D-6E8A-4147-A177-3AD203B41FA5}">
                      <a16:colId xmlns:a16="http://schemas.microsoft.com/office/drawing/2014/main" val="4255932086"/>
                    </a:ext>
                  </a:extLst>
                </a:gridCol>
              </a:tblGrid>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169139267"/>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solidFill>
                      <a:schemeClr val="accent4">
                        <a:lumMod val="20000"/>
                        <a:lumOff val="80000"/>
                      </a:schemeClr>
                    </a:solidFill>
                  </a:tcPr>
                </a:tc>
                <a:tc>
                  <a:txBody>
                    <a:bodyPr/>
                    <a:lstStyle/>
                    <a:p>
                      <a:pPr latinLnBrk="1"/>
                      <a:endParaRPr lang="ko-KR" altLang="en-US" sz="1000"/>
                    </a:p>
                  </a:txBody>
                  <a:tcPr>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4124752204"/>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96535171"/>
                  </a:ext>
                </a:extLst>
              </a:tr>
            </a:tbl>
          </a:graphicData>
        </a:graphic>
      </p:graphicFrame>
      <p:sp>
        <p:nvSpPr>
          <p:cNvPr id="281" name="직사각형 280">
            <a:extLst>
              <a:ext uri="{FF2B5EF4-FFF2-40B4-BE49-F238E27FC236}">
                <a16:creationId xmlns:a16="http://schemas.microsoft.com/office/drawing/2014/main" id="{BB49892D-FAC0-44BC-A9E2-D3FC7E14FF9E}"/>
              </a:ext>
            </a:extLst>
          </p:cNvPr>
          <p:cNvSpPr/>
          <p:nvPr/>
        </p:nvSpPr>
        <p:spPr>
          <a:xfrm>
            <a:off x="23043796" y="14159966"/>
            <a:ext cx="274698" cy="1210753"/>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2" name="TextBox 281">
            <a:extLst>
              <a:ext uri="{FF2B5EF4-FFF2-40B4-BE49-F238E27FC236}">
                <a16:creationId xmlns:a16="http://schemas.microsoft.com/office/drawing/2014/main" id="{AE4782F1-8430-4782-ABDA-7B4E18FF4E83}"/>
              </a:ext>
            </a:extLst>
          </p:cNvPr>
          <p:cNvSpPr txBox="1"/>
          <p:nvPr/>
        </p:nvSpPr>
        <p:spPr>
          <a:xfrm rot="16200000">
            <a:off x="22831169" y="14623007"/>
            <a:ext cx="681265" cy="276999"/>
          </a:xfrm>
          <a:prstGeom prst="rect">
            <a:avLst/>
          </a:prstGeom>
          <a:noFill/>
        </p:spPr>
        <p:txBody>
          <a:bodyPr wrap="square" rtlCol="0">
            <a:spAutoFit/>
          </a:bodyPr>
          <a:lstStyle/>
          <a:p>
            <a:r>
              <a:rPr lang="en-US" altLang="ko-KR" sz="1200"/>
              <a:t>Layer 1</a:t>
            </a:r>
            <a:endParaRPr lang="ko-KR" altLang="en-US" sz="1200"/>
          </a:p>
        </p:txBody>
      </p:sp>
      <p:graphicFrame>
        <p:nvGraphicFramePr>
          <p:cNvPr id="283" name="표 347">
            <a:extLst>
              <a:ext uri="{FF2B5EF4-FFF2-40B4-BE49-F238E27FC236}">
                <a16:creationId xmlns:a16="http://schemas.microsoft.com/office/drawing/2014/main" id="{E4175D96-A7A3-414D-ACA5-09EF811B2D38}"/>
              </a:ext>
            </a:extLst>
          </p:cNvPr>
          <p:cNvGraphicFramePr>
            <a:graphicFrameLocks noGrp="1"/>
          </p:cNvGraphicFramePr>
          <p:nvPr>
            <p:extLst>
              <p:ext uri="{D42A27DB-BD31-4B8C-83A1-F6EECF244321}">
                <p14:modId xmlns:p14="http://schemas.microsoft.com/office/powerpoint/2010/main" val="1434984066"/>
              </p:ext>
            </p:extLst>
          </p:nvPr>
        </p:nvGraphicFramePr>
        <p:xfrm>
          <a:off x="23648276" y="14476811"/>
          <a:ext cx="828063" cy="878736"/>
        </p:xfrm>
        <a:graphic>
          <a:graphicData uri="http://schemas.openxmlformats.org/drawingml/2006/table">
            <a:tbl>
              <a:tblPr firstRow="1" bandRow="1">
                <a:tableStyleId>{5940675A-B579-460E-94D1-54222C63F5DA}</a:tableStyleId>
              </a:tblPr>
              <a:tblGrid>
                <a:gridCol w="276021">
                  <a:extLst>
                    <a:ext uri="{9D8B030D-6E8A-4147-A177-3AD203B41FA5}">
                      <a16:colId xmlns:a16="http://schemas.microsoft.com/office/drawing/2014/main" val="1972098266"/>
                    </a:ext>
                  </a:extLst>
                </a:gridCol>
                <a:gridCol w="276021">
                  <a:extLst>
                    <a:ext uri="{9D8B030D-6E8A-4147-A177-3AD203B41FA5}">
                      <a16:colId xmlns:a16="http://schemas.microsoft.com/office/drawing/2014/main" val="3044581115"/>
                    </a:ext>
                  </a:extLst>
                </a:gridCol>
                <a:gridCol w="276021">
                  <a:extLst>
                    <a:ext uri="{9D8B030D-6E8A-4147-A177-3AD203B41FA5}">
                      <a16:colId xmlns:a16="http://schemas.microsoft.com/office/drawing/2014/main" val="4255932086"/>
                    </a:ext>
                  </a:extLst>
                </a:gridCol>
              </a:tblGrid>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T w="28575" cap="flat" cmpd="sng" algn="ctr">
                      <a:solidFill>
                        <a:srgbClr val="7030A0"/>
                      </a:solidFill>
                      <a:prstDash val="solid"/>
                      <a:round/>
                      <a:headEnd type="none" w="med" len="med"/>
                      <a:tailEnd type="none" w="med" len="med"/>
                    </a:lnT>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169139267"/>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solidFill>
                      <a:schemeClr val="accent4">
                        <a:lumMod val="20000"/>
                        <a:lumOff val="80000"/>
                      </a:schemeClr>
                    </a:solidFill>
                  </a:tcPr>
                </a:tc>
                <a:tc>
                  <a:txBody>
                    <a:bodyPr/>
                    <a:lstStyle/>
                    <a:p>
                      <a:pPr latinLnBrk="1"/>
                      <a:endParaRPr lang="ko-KR" altLang="en-US" sz="1000"/>
                    </a:p>
                  </a:txBody>
                  <a:tcPr>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4124752204"/>
                  </a:ext>
                </a:extLst>
              </a:tr>
              <a:tr h="292912">
                <a:tc>
                  <a:txBody>
                    <a:bodyPr/>
                    <a:lstStyle/>
                    <a:p>
                      <a:pPr latinLnBrk="1"/>
                      <a:endParaRPr lang="ko-KR" altLang="en-US" sz="1000"/>
                    </a:p>
                  </a:txBody>
                  <a:tcPr>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B w="28575" cap="flat" cmpd="sng" algn="ctr">
                      <a:solidFill>
                        <a:srgbClr val="7030A0"/>
                      </a:solidFill>
                      <a:prstDash val="solid"/>
                      <a:round/>
                      <a:headEnd type="none" w="med" len="med"/>
                      <a:tailEnd type="none" w="med" len="med"/>
                    </a:lnB>
                    <a:solidFill>
                      <a:schemeClr val="accent4">
                        <a:lumMod val="20000"/>
                        <a:lumOff val="80000"/>
                      </a:schemeClr>
                    </a:solidFill>
                  </a:tcPr>
                </a:tc>
                <a:tc>
                  <a:txBody>
                    <a:bodyPr/>
                    <a:lstStyle/>
                    <a:p>
                      <a:pPr latinLnBrk="1"/>
                      <a:endParaRPr lang="ko-KR" altLang="en-US" sz="1000"/>
                    </a:p>
                  </a:txBody>
                  <a:tcPr>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96535171"/>
                  </a:ext>
                </a:extLst>
              </a:tr>
            </a:tbl>
          </a:graphicData>
        </a:graphic>
      </p:graphicFrame>
      <p:sp>
        <p:nvSpPr>
          <p:cNvPr id="284" name="직사각형 283">
            <a:extLst>
              <a:ext uri="{FF2B5EF4-FFF2-40B4-BE49-F238E27FC236}">
                <a16:creationId xmlns:a16="http://schemas.microsoft.com/office/drawing/2014/main" id="{BDAD1746-4EFB-4B56-8182-E04F9D768AED}"/>
              </a:ext>
            </a:extLst>
          </p:cNvPr>
          <p:cNvSpPr/>
          <p:nvPr/>
        </p:nvSpPr>
        <p:spPr>
          <a:xfrm>
            <a:off x="24488285" y="14137644"/>
            <a:ext cx="274698" cy="1210753"/>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5" name="TextBox 284">
            <a:extLst>
              <a:ext uri="{FF2B5EF4-FFF2-40B4-BE49-F238E27FC236}">
                <a16:creationId xmlns:a16="http://schemas.microsoft.com/office/drawing/2014/main" id="{956F100A-FC09-4043-9A64-50E860BC0D37}"/>
              </a:ext>
            </a:extLst>
          </p:cNvPr>
          <p:cNvSpPr txBox="1"/>
          <p:nvPr/>
        </p:nvSpPr>
        <p:spPr>
          <a:xfrm rot="16200000">
            <a:off x="24298467" y="14564372"/>
            <a:ext cx="681265" cy="276999"/>
          </a:xfrm>
          <a:prstGeom prst="rect">
            <a:avLst/>
          </a:prstGeom>
          <a:noFill/>
        </p:spPr>
        <p:txBody>
          <a:bodyPr wrap="square" rtlCol="0">
            <a:spAutoFit/>
          </a:bodyPr>
          <a:lstStyle/>
          <a:p>
            <a:r>
              <a:rPr lang="en-US" altLang="ko-KR" sz="1200"/>
              <a:t>Layer 2</a:t>
            </a:r>
            <a:endParaRPr lang="ko-KR" altLang="en-US" sz="1200"/>
          </a:p>
        </p:txBody>
      </p:sp>
      <p:grpSp>
        <p:nvGrpSpPr>
          <p:cNvPr id="10" name="그룹 9">
            <a:extLst>
              <a:ext uri="{FF2B5EF4-FFF2-40B4-BE49-F238E27FC236}">
                <a16:creationId xmlns:a16="http://schemas.microsoft.com/office/drawing/2014/main" id="{466D4188-48BA-425B-8E82-B319457B4FAC}"/>
              </a:ext>
            </a:extLst>
          </p:cNvPr>
          <p:cNvGrpSpPr/>
          <p:nvPr/>
        </p:nvGrpSpPr>
        <p:grpSpPr>
          <a:xfrm>
            <a:off x="12541108" y="8438759"/>
            <a:ext cx="3088014" cy="1860354"/>
            <a:chOff x="19140749" y="18413767"/>
            <a:chExt cx="4645802" cy="3031125"/>
          </a:xfrm>
        </p:grpSpPr>
        <p:grpSp>
          <p:nvGrpSpPr>
            <p:cNvPr id="301" name="그룹 300">
              <a:extLst>
                <a:ext uri="{FF2B5EF4-FFF2-40B4-BE49-F238E27FC236}">
                  <a16:creationId xmlns:a16="http://schemas.microsoft.com/office/drawing/2014/main" id="{C4B0FDBA-D84B-4496-AEE7-115AF3A9F350}"/>
                </a:ext>
              </a:extLst>
            </p:cNvPr>
            <p:cNvGrpSpPr/>
            <p:nvPr/>
          </p:nvGrpSpPr>
          <p:grpSpPr>
            <a:xfrm>
              <a:off x="19553184" y="18413767"/>
              <a:ext cx="3383640" cy="2025412"/>
              <a:chOff x="17784879" y="7389672"/>
              <a:chExt cx="3383640" cy="2025412"/>
            </a:xfrm>
          </p:grpSpPr>
          <p:sp>
            <p:nvSpPr>
              <p:cNvPr id="310" name="타원 309">
                <a:extLst>
                  <a:ext uri="{FF2B5EF4-FFF2-40B4-BE49-F238E27FC236}">
                    <a16:creationId xmlns:a16="http://schemas.microsoft.com/office/drawing/2014/main" id="{1E7070F1-5795-4179-86E6-BE9E3D825071}"/>
                  </a:ext>
                </a:extLst>
              </p:cNvPr>
              <p:cNvSpPr/>
              <p:nvPr/>
            </p:nvSpPr>
            <p:spPr>
              <a:xfrm>
                <a:off x="17785783" y="7389672"/>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A</a:t>
                </a:r>
                <a:endParaRPr lang="ko-KR" altLang="en-US" sz="3200">
                  <a:solidFill>
                    <a:schemeClr val="tx1"/>
                  </a:solidFill>
                </a:endParaRPr>
              </a:p>
            </p:txBody>
          </p:sp>
          <p:sp>
            <p:nvSpPr>
              <p:cNvPr id="311" name="타원 310">
                <a:extLst>
                  <a:ext uri="{FF2B5EF4-FFF2-40B4-BE49-F238E27FC236}">
                    <a16:creationId xmlns:a16="http://schemas.microsoft.com/office/drawing/2014/main" id="{EA5F242E-DB8F-4713-A5D1-BAC13E9D4597}"/>
                  </a:ext>
                </a:extLst>
              </p:cNvPr>
              <p:cNvSpPr/>
              <p:nvPr/>
            </p:nvSpPr>
            <p:spPr>
              <a:xfrm>
                <a:off x="19128808" y="7389672"/>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B</a:t>
                </a:r>
                <a:endParaRPr lang="ko-KR" altLang="en-US" sz="3200">
                  <a:solidFill>
                    <a:schemeClr val="tx1"/>
                  </a:solidFill>
                </a:endParaRPr>
              </a:p>
            </p:txBody>
          </p:sp>
          <p:sp>
            <p:nvSpPr>
              <p:cNvPr id="312" name="타원 311">
                <a:extLst>
                  <a:ext uri="{FF2B5EF4-FFF2-40B4-BE49-F238E27FC236}">
                    <a16:creationId xmlns:a16="http://schemas.microsoft.com/office/drawing/2014/main" id="{B1FCCC73-3947-4DD9-82CF-D87EEDE70B96}"/>
                  </a:ext>
                </a:extLst>
              </p:cNvPr>
              <p:cNvSpPr/>
              <p:nvPr/>
            </p:nvSpPr>
            <p:spPr>
              <a:xfrm>
                <a:off x="20471833" y="7389672"/>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C</a:t>
                </a:r>
                <a:endParaRPr lang="ko-KR" altLang="en-US" sz="3200">
                  <a:solidFill>
                    <a:schemeClr val="tx1"/>
                  </a:solidFill>
                </a:endParaRPr>
              </a:p>
            </p:txBody>
          </p:sp>
          <p:sp>
            <p:nvSpPr>
              <p:cNvPr id="313" name="타원 312">
                <a:extLst>
                  <a:ext uri="{FF2B5EF4-FFF2-40B4-BE49-F238E27FC236}">
                    <a16:creationId xmlns:a16="http://schemas.microsoft.com/office/drawing/2014/main" id="{D426253A-D60F-4D1D-81A5-48381B0DA810}"/>
                  </a:ext>
                </a:extLst>
              </p:cNvPr>
              <p:cNvSpPr/>
              <p:nvPr/>
            </p:nvSpPr>
            <p:spPr>
              <a:xfrm>
                <a:off x="17784879" y="8684785"/>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D</a:t>
                </a:r>
                <a:endParaRPr lang="ko-KR" altLang="en-US" sz="3200">
                  <a:solidFill>
                    <a:schemeClr val="tx1"/>
                  </a:solidFill>
                </a:endParaRPr>
              </a:p>
            </p:txBody>
          </p:sp>
          <p:sp>
            <p:nvSpPr>
              <p:cNvPr id="315" name="타원 314">
                <a:extLst>
                  <a:ext uri="{FF2B5EF4-FFF2-40B4-BE49-F238E27FC236}">
                    <a16:creationId xmlns:a16="http://schemas.microsoft.com/office/drawing/2014/main" id="{CA2B8018-BDF4-443D-B59B-19E015C8A480}"/>
                  </a:ext>
                </a:extLst>
              </p:cNvPr>
              <p:cNvSpPr/>
              <p:nvPr/>
            </p:nvSpPr>
            <p:spPr>
              <a:xfrm>
                <a:off x="19128808" y="8684785"/>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E</a:t>
                </a:r>
                <a:endParaRPr lang="ko-KR" altLang="en-US" sz="3200">
                  <a:solidFill>
                    <a:schemeClr val="tx1"/>
                  </a:solidFill>
                </a:endParaRPr>
              </a:p>
            </p:txBody>
          </p:sp>
          <p:sp>
            <p:nvSpPr>
              <p:cNvPr id="316" name="타원 315">
                <a:extLst>
                  <a:ext uri="{FF2B5EF4-FFF2-40B4-BE49-F238E27FC236}">
                    <a16:creationId xmlns:a16="http://schemas.microsoft.com/office/drawing/2014/main" id="{5EDCA94D-FF64-42BB-BA4E-F60F17A80BF0}"/>
                  </a:ext>
                </a:extLst>
              </p:cNvPr>
              <p:cNvSpPr/>
              <p:nvPr/>
            </p:nvSpPr>
            <p:spPr>
              <a:xfrm>
                <a:off x="20471833" y="8684785"/>
                <a:ext cx="696686" cy="7302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a:solidFill>
                      <a:schemeClr val="tx1"/>
                    </a:solidFill>
                  </a:rPr>
                  <a:t>F</a:t>
                </a:r>
                <a:endParaRPr lang="ko-KR" altLang="en-US" sz="3200">
                  <a:solidFill>
                    <a:schemeClr val="tx1"/>
                  </a:solidFill>
                </a:endParaRPr>
              </a:p>
            </p:txBody>
          </p:sp>
          <p:cxnSp>
            <p:nvCxnSpPr>
              <p:cNvPr id="317" name="직선 화살표 연결선 316">
                <a:extLst>
                  <a:ext uri="{FF2B5EF4-FFF2-40B4-BE49-F238E27FC236}">
                    <a16:creationId xmlns:a16="http://schemas.microsoft.com/office/drawing/2014/main" id="{12536B94-1B13-4886-B8F8-6FA0B35A4719}"/>
                  </a:ext>
                </a:extLst>
              </p:cNvPr>
              <p:cNvCxnSpPr>
                <a:cxnSpLocks/>
                <a:stCxn id="310" idx="4"/>
              </p:cNvCxnSpPr>
              <p:nvPr/>
            </p:nvCxnSpPr>
            <p:spPr>
              <a:xfrm>
                <a:off x="18134126" y="8119971"/>
                <a:ext cx="0" cy="5648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19" name="직선 화살표 연결선 318">
                <a:extLst>
                  <a:ext uri="{FF2B5EF4-FFF2-40B4-BE49-F238E27FC236}">
                    <a16:creationId xmlns:a16="http://schemas.microsoft.com/office/drawing/2014/main" id="{2606D834-88F4-4956-B1CA-B32BB420ECC2}"/>
                  </a:ext>
                </a:extLst>
              </p:cNvPr>
              <p:cNvCxnSpPr>
                <a:cxnSpLocks/>
                <a:stCxn id="310" idx="5"/>
                <a:endCxn id="315" idx="1"/>
              </p:cNvCxnSpPr>
              <p:nvPr/>
            </p:nvCxnSpPr>
            <p:spPr>
              <a:xfrm>
                <a:off x="18380442" y="8013021"/>
                <a:ext cx="850393" cy="7787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0" name="직선 화살표 연결선 319">
                <a:extLst>
                  <a:ext uri="{FF2B5EF4-FFF2-40B4-BE49-F238E27FC236}">
                    <a16:creationId xmlns:a16="http://schemas.microsoft.com/office/drawing/2014/main" id="{73E9E7BF-762D-4C8E-8E3C-377A792473D3}"/>
                  </a:ext>
                </a:extLst>
              </p:cNvPr>
              <p:cNvCxnSpPr>
                <a:cxnSpLocks/>
                <a:stCxn id="310" idx="6"/>
                <a:endCxn id="311" idx="2"/>
              </p:cNvCxnSpPr>
              <p:nvPr/>
            </p:nvCxnSpPr>
            <p:spPr>
              <a:xfrm>
                <a:off x="18482469" y="7754822"/>
                <a:ext cx="646339"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1" name="직선 화살표 연결선 320">
                <a:extLst>
                  <a:ext uri="{FF2B5EF4-FFF2-40B4-BE49-F238E27FC236}">
                    <a16:creationId xmlns:a16="http://schemas.microsoft.com/office/drawing/2014/main" id="{BA06E6B7-B797-42EC-B05B-36E2B0048844}"/>
                  </a:ext>
                </a:extLst>
              </p:cNvPr>
              <p:cNvCxnSpPr>
                <a:cxnSpLocks/>
                <a:stCxn id="313" idx="7"/>
                <a:endCxn id="311" idx="3"/>
              </p:cNvCxnSpPr>
              <p:nvPr/>
            </p:nvCxnSpPr>
            <p:spPr>
              <a:xfrm flipV="1">
                <a:off x="18379538" y="8013021"/>
                <a:ext cx="851297" cy="7787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2" name="직선 화살표 연결선 321">
                <a:extLst>
                  <a:ext uri="{FF2B5EF4-FFF2-40B4-BE49-F238E27FC236}">
                    <a16:creationId xmlns:a16="http://schemas.microsoft.com/office/drawing/2014/main" id="{989D3D97-4FD6-49BB-9494-E785FE190F4E}"/>
                  </a:ext>
                </a:extLst>
              </p:cNvPr>
              <p:cNvCxnSpPr>
                <a:cxnSpLocks/>
                <a:stCxn id="313" idx="6"/>
                <a:endCxn id="315" idx="2"/>
              </p:cNvCxnSpPr>
              <p:nvPr/>
            </p:nvCxnSpPr>
            <p:spPr>
              <a:xfrm>
                <a:off x="18481565" y="9049935"/>
                <a:ext cx="647243"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3" name="직선 화살표 연결선 322">
                <a:extLst>
                  <a:ext uri="{FF2B5EF4-FFF2-40B4-BE49-F238E27FC236}">
                    <a16:creationId xmlns:a16="http://schemas.microsoft.com/office/drawing/2014/main" id="{9A0EF6FC-4153-4CB9-A62A-56ACFBCF987D}"/>
                  </a:ext>
                </a:extLst>
              </p:cNvPr>
              <p:cNvCxnSpPr>
                <a:cxnSpLocks/>
                <a:stCxn id="315" idx="6"/>
                <a:endCxn id="316" idx="2"/>
              </p:cNvCxnSpPr>
              <p:nvPr/>
            </p:nvCxnSpPr>
            <p:spPr>
              <a:xfrm>
                <a:off x="19825494" y="9049935"/>
                <a:ext cx="646339"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4" name="직선 화살표 연결선 323">
                <a:extLst>
                  <a:ext uri="{FF2B5EF4-FFF2-40B4-BE49-F238E27FC236}">
                    <a16:creationId xmlns:a16="http://schemas.microsoft.com/office/drawing/2014/main" id="{1C05F121-9DCE-40AD-AC7F-6AC7EE072F86}"/>
                  </a:ext>
                </a:extLst>
              </p:cNvPr>
              <p:cNvCxnSpPr>
                <a:cxnSpLocks/>
                <a:stCxn id="315" idx="7"/>
                <a:endCxn id="312" idx="3"/>
              </p:cNvCxnSpPr>
              <p:nvPr/>
            </p:nvCxnSpPr>
            <p:spPr>
              <a:xfrm flipV="1">
                <a:off x="19723467" y="8013021"/>
                <a:ext cx="850393" cy="7787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5" name="직선 화살표 연결선 324">
                <a:extLst>
                  <a:ext uri="{FF2B5EF4-FFF2-40B4-BE49-F238E27FC236}">
                    <a16:creationId xmlns:a16="http://schemas.microsoft.com/office/drawing/2014/main" id="{A149AFC2-5A74-4BA2-87B6-2019DEBDC90B}"/>
                  </a:ext>
                </a:extLst>
              </p:cNvPr>
              <p:cNvCxnSpPr>
                <a:cxnSpLocks/>
                <a:stCxn id="311" idx="6"/>
                <a:endCxn id="312" idx="2"/>
              </p:cNvCxnSpPr>
              <p:nvPr/>
            </p:nvCxnSpPr>
            <p:spPr>
              <a:xfrm>
                <a:off x="19825494" y="7754822"/>
                <a:ext cx="646339" cy="0"/>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6" name="직선 화살표 연결선 325">
                <a:extLst>
                  <a:ext uri="{FF2B5EF4-FFF2-40B4-BE49-F238E27FC236}">
                    <a16:creationId xmlns:a16="http://schemas.microsoft.com/office/drawing/2014/main" id="{D7394596-C3FC-4ECC-894D-4196868BEDC0}"/>
                  </a:ext>
                </a:extLst>
              </p:cNvPr>
              <p:cNvCxnSpPr>
                <a:cxnSpLocks/>
                <a:stCxn id="316" idx="0"/>
                <a:endCxn id="312" idx="4"/>
              </p:cNvCxnSpPr>
              <p:nvPr/>
            </p:nvCxnSpPr>
            <p:spPr>
              <a:xfrm flipV="1">
                <a:off x="20820176" y="8119971"/>
                <a:ext cx="0" cy="5648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cxnSp>
            <p:nvCxnSpPr>
              <p:cNvPr id="329" name="직선 화살표 연결선 328">
                <a:extLst>
                  <a:ext uri="{FF2B5EF4-FFF2-40B4-BE49-F238E27FC236}">
                    <a16:creationId xmlns:a16="http://schemas.microsoft.com/office/drawing/2014/main" id="{D0B5C532-C711-4850-AEF9-6884772D3C85}"/>
                  </a:ext>
                </a:extLst>
              </p:cNvPr>
              <p:cNvCxnSpPr>
                <a:cxnSpLocks/>
                <a:stCxn id="316" idx="1"/>
                <a:endCxn id="311" idx="5"/>
              </p:cNvCxnSpPr>
              <p:nvPr/>
            </p:nvCxnSpPr>
            <p:spPr>
              <a:xfrm flipH="1" flipV="1">
                <a:off x="19723467" y="8013021"/>
                <a:ext cx="850393" cy="778714"/>
              </a:xfrm>
              <a:prstGeom prst="straightConnector1">
                <a:avLst/>
              </a:prstGeom>
              <a:ln w="38100">
                <a:headEnd w="lg" len="lg"/>
                <a:tailEnd type="triangle"/>
              </a:ln>
            </p:spPr>
            <p:style>
              <a:lnRef idx="1">
                <a:schemeClr val="dk1"/>
              </a:lnRef>
              <a:fillRef idx="0">
                <a:schemeClr val="dk1"/>
              </a:fillRef>
              <a:effectRef idx="0">
                <a:schemeClr val="dk1"/>
              </a:effectRef>
              <a:fontRef idx="minor">
                <a:schemeClr val="tx1"/>
              </a:fontRef>
            </p:style>
          </p:cxnSp>
        </p:grpSp>
        <p:sp>
          <p:nvSpPr>
            <p:cNvPr id="330" name="TextBox 329">
              <a:extLst>
                <a:ext uri="{FF2B5EF4-FFF2-40B4-BE49-F238E27FC236}">
                  <a16:creationId xmlns:a16="http://schemas.microsoft.com/office/drawing/2014/main" id="{3E25F00C-20D5-43CA-80F9-FCE651EADDC6}"/>
                </a:ext>
              </a:extLst>
            </p:cNvPr>
            <p:cNvSpPr txBox="1"/>
            <p:nvPr/>
          </p:nvSpPr>
          <p:spPr>
            <a:xfrm>
              <a:off x="19140749" y="20492102"/>
              <a:ext cx="4645802" cy="952790"/>
            </a:xfrm>
            <a:prstGeom prst="rect">
              <a:avLst/>
            </a:prstGeom>
            <a:noFill/>
          </p:spPr>
          <p:txBody>
            <a:bodyPr wrap="square" rtlCol="0">
              <a:spAutoFit/>
            </a:bodyPr>
            <a:lstStyle/>
            <a:p>
              <a:r>
                <a:rPr lang="en-US" altLang="ko-KR" sz="3200"/>
                <a:t>[Original Graph]</a:t>
              </a:r>
              <a:endParaRPr lang="ko-KR" altLang="en-US" sz="3200"/>
            </a:p>
          </p:txBody>
        </p:sp>
      </p:grpSp>
      <p:sp>
        <p:nvSpPr>
          <p:cNvPr id="340" name="TextBox 339">
            <a:extLst>
              <a:ext uri="{FF2B5EF4-FFF2-40B4-BE49-F238E27FC236}">
                <a16:creationId xmlns:a16="http://schemas.microsoft.com/office/drawing/2014/main" id="{AB5474B2-8BA0-4AA6-80D1-9EDD95E95C96}"/>
              </a:ext>
            </a:extLst>
          </p:cNvPr>
          <p:cNvSpPr txBox="1"/>
          <p:nvPr/>
        </p:nvSpPr>
        <p:spPr>
          <a:xfrm>
            <a:off x="17270980" y="17394661"/>
            <a:ext cx="9760942" cy="221599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tLang="ko-KR" sz="4600">
                <a:ea typeface="맑은 고딕"/>
              </a:rPr>
              <a:t>Each vertex proxy has feature vectors</a:t>
            </a:r>
          </a:p>
          <a:p>
            <a:pPr marL="285750" indent="-285750">
              <a:buFont typeface="Arial" panose="020B0604020202020204" pitchFamily="34" charset="0"/>
              <a:buChar char="•"/>
            </a:pPr>
            <a:r>
              <a:rPr lang="en-US" altLang="ko-KR" sz="4600" spc="-150">
                <a:ea typeface="맑은 고딕"/>
              </a:rPr>
              <a:t>Hosts</a:t>
            </a:r>
            <a:r>
              <a:rPr lang="en-US" altLang="ko-KR" sz="4600">
                <a:ea typeface="맑은 고딕"/>
              </a:rPr>
              <a:t> </a:t>
            </a:r>
            <a:r>
              <a:rPr lang="en-US" altLang="ko-KR" sz="4600" spc="-150">
                <a:ea typeface="맑은 고딕"/>
              </a:rPr>
              <a:t>share</a:t>
            </a:r>
            <a:r>
              <a:rPr lang="en-US" altLang="ko-KR" sz="4600">
                <a:ea typeface="맑은 고딕"/>
              </a:rPr>
              <a:t> weight </a:t>
            </a:r>
            <a:r>
              <a:rPr lang="en-US" altLang="ko-KR" sz="4600" spc="-150">
                <a:ea typeface="맑은 고딕"/>
              </a:rPr>
              <a:t>matrices</a:t>
            </a:r>
            <a:r>
              <a:rPr lang="en-US" altLang="ko-KR" sz="4600">
                <a:ea typeface="맑은 고딕"/>
              </a:rPr>
              <a:t> for layers</a:t>
            </a:r>
            <a:endParaRPr lang="en-US" altLang="ko-KR" sz="4600">
              <a:ea typeface="맑은 고딕"/>
              <a:cs typeface="Calibri"/>
            </a:endParaRPr>
          </a:p>
          <a:p>
            <a:pPr marL="285750" indent="-285750">
              <a:buFont typeface="Arial" panose="020B0604020202020204" pitchFamily="34" charset="0"/>
              <a:buChar char="•"/>
            </a:pPr>
            <a:r>
              <a:rPr lang="en-US" altLang="ko-KR" sz="4600">
                <a:ea typeface="맑은 고딕"/>
              </a:rPr>
              <a:t>No accuracy loss</a:t>
            </a:r>
            <a:endParaRPr lang="en-US" altLang="ko-KR" sz="4600">
              <a:ea typeface="맑은 고딕"/>
              <a:cs typeface="Calibri"/>
            </a:endParaRPr>
          </a:p>
        </p:txBody>
      </p:sp>
      <p:grpSp>
        <p:nvGrpSpPr>
          <p:cNvPr id="68" name="그룹 67">
            <a:extLst>
              <a:ext uri="{FF2B5EF4-FFF2-40B4-BE49-F238E27FC236}">
                <a16:creationId xmlns:a16="http://schemas.microsoft.com/office/drawing/2014/main" id="{F65D79B8-4A8C-4DD4-8AA2-DA60DB358C0B}"/>
              </a:ext>
            </a:extLst>
          </p:cNvPr>
          <p:cNvGrpSpPr/>
          <p:nvPr/>
        </p:nvGrpSpPr>
        <p:grpSpPr>
          <a:xfrm>
            <a:off x="15129949" y="8614965"/>
            <a:ext cx="5214490" cy="1900238"/>
            <a:chOff x="15129949" y="8847870"/>
            <a:chExt cx="5214490" cy="1900238"/>
          </a:xfrm>
        </p:grpSpPr>
        <p:grpSp>
          <p:nvGrpSpPr>
            <p:cNvPr id="20" name="그룹 19">
              <a:extLst>
                <a:ext uri="{FF2B5EF4-FFF2-40B4-BE49-F238E27FC236}">
                  <a16:creationId xmlns:a16="http://schemas.microsoft.com/office/drawing/2014/main" id="{A2EE11D0-1811-4255-A3A6-E66D703745FF}"/>
                </a:ext>
              </a:extLst>
            </p:cNvPr>
            <p:cNvGrpSpPr/>
            <p:nvPr/>
          </p:nvGrpSpPr>
          <p:grpSpPr>
            <a:xfrm>
              <a:off x="15129949" y="8847870"/>
              <a:ext cx="5214490" cy="1900238"/>
              <a:chOff x="15602010" y="9031696"/>
              <a:chExt cx="5214490" cy="1900238"/>
            </a:xfrm>
          </p:grpSpPr>
          <p:sp>
            <p:nvSpPr>
              <p:cNvPr id="331" name="화살표: 아래쪽 330">
                <a:extLst>
                  <a:ext uri="{FF2B5EF4-FFF2-40B4-BE49-F238E27FC236}">
                    <a16:creationId xmlns:a16="http://schemas.microsoft.com/office/drawing/2014/main" id="{94D9399F-33EC-4CBE-AF21-259F078D6B8C}"/>
                  </a:ext>
                </a:extLst>
              </p:cNvPr>
              <p:cNvSpPr/>
              <p:nvPr/>
            </p:nvSpPr>
            <p:spPr>
              <a:xfrm rot="20132045">
                <a:off x="18114462" y="9595575"/>
                <a:ext cx="968915" cy="1336359"/>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2" name="그룹 331">
                <a:extLst>
                  <a:ext uri="{FF2B5EF4-FFF2-40B4-BE49-F238E27FC236}">
                    <a16:creationId xmlns:a16="http://schemas.microsoft.com/office/drawing/2014/main" id="{18CC593D-47FA-4AC8-8CE9-6846FB7F7A44}"/>
                  </a:ext>
                </a:extLst>
              </p:cNvPr>
              <p:cNvGrpSpPr/>
              <p:nvPr/>
            </p:nvGrpSpPr>
            <p:grpSpPr>
              <a:xfrm>
                <a:off x="16340210" y="9113075"/>
                <a:ext cx="4476290" cy="916771"/>
                <a:chOff x="11515632" y="21257948"/>
                <a:chExt cx="4476290" cy="916771"/>
              </a:xfrm>
            </p:grpSpPr>
            <p:sp>
              <p:nvSpPr>
                <p:cNvPr id="333" name="직사각형 332">
                  <a:extLst>
                    <a:ext uri="{FF2B5EF4-FFF2-40B4-BE49-F238E27FC236}">
                      <a16:creationId xmlns:a16="http://schemas.microsoft.com/office/drawing/2014/main" id="{51348CFB-290E-4A1F-ABC0-725228222C10}"/>
                    </a:ext>
                  </a:extLst>
                </p:cNvPr>
                <p:cNvSpPr/>
                <p:nvPr/>
              </p:nvSpPr>
              <p:spPr>
                <a:xfrm>
                  <a:off x="11515632" y="21257948"/>
                  <a:ext cx="4476290" cy="91677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4" name="TextBox 333">
                  <a:extLst>
                    <a:ext uri="{FF2B5EF4-FFF2-40B4-BE49-F238E27FC236}">
                      <a16:creationId xmlns:a16="http://schemas.microsoft.com/office/drawing/2014/main" id="{9EB17518-4970-46E6-A3F2-6581986DB93A}"/>
                    </a:ext>
                  </a:extLst>
                </p:cNvPr>
                <p:cNvSpPr txBox="1"/>
                <p:nvPr/>
              </p:nvSpPr>
              <p:spPr>
                <a:xfrm>
                  <a:off x="11629710" y="21401541"/>
                  <a:ext cx="4271106" cy="584775"/>
                </a:xfrm>
                <a:prstGeom prst="rect">
                  <a:avLst/>
                </a:prstGeom>
                <a:solidFill>
                  <a:schemeClr val="accent1">
                    <a:lumMod val="75000"/>
                  </a:schemeClr>
                </a:solidFill>
              </p:spPr>
              <p:txBody>
                <a:bodyPr wrap="none" rtlCol="0">
                  <a:spAutoFit/>
                </a:bodyPr>
                <a:lstStyle/>
                <a:p>
                  <a:r>
                    <a:rPr lang="en-US" altLang="ko-KR" sz="3200">
                      <a:solidFill>
                        <a:schemeClr val="bg1"/>
                      </a:solidFill>
                    </a:rPr>
                    <a:t>Graph Partitioner [</a:t>
                  </a:r>
                  <a:r>
                    <a:rPr lang="en-US" altLang="ko-KR" sz="3200" err="1">
                      <a:solidFill>
                        <a:schemeClr val="bg1"/>
                      </a:solidFill>
                    </a:rPr>
                    <a:t>CuSP</a:t>
                  </a:r>
                  <a:r>
                    <a:rPr lang="en-US" altLang="ko-KR" sz="3200">
                      <a:solidFill>
                        <a:schemeClr val="bg1"/>
                      </a:solidFill>
                    </a:rPr>
                    <a:t>]</a:t>
                  </a:r>
                  <a:endParaRPr lang="ko-KR" altLang="en-US" sz="3200">
                    <a:solidFill>
                      <a:schemeClr val="bg1"/>
                    </a:solidFill>
                  </a:endParaRPr>
                </a:p>
              </p:txBody>
            </p:sp>
          </p:grpSp>
          <p:sp>
            <p:nvSpPr>
              <p:cNvPr id="336" name="화살표: 아래쪽 335">
                <a:extLst>
                  <a:ext uri="{FF2B5EF4-FFF2-40B4-BE49-F238E27FC236}">
                    <a16:creationId xmlns:a16="http://schemas.microsoft.com/office/drawing/2014/main" id="{CDAEFE0C-BA01-4ED3-964B-663E44E9F1BB}"/>
                  </a:ext>
                </a:extLst>
              </p:cNvPr>
              <p:cNvSpPr/>
              <p:nvPr/>
            </p:nvSpPr>
            <p:spPr>
              <a:xfrm rot="16200000">
                <a:off x="15486652" y="9147054"/>
                <a:ext cx="968915" cy="7382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4" name="TextBox 363">
              <a:extLst>
                <a:ext uri="{FF2B5EF4-FFF2-40B4-BE49-F238E27FC236}">
                  <a16:creationId xmlns:a16="http://schemas.microsoft.com/office/drawing/2014/main" id="{F2593A1F-5966-4C25-A168-E08F5ED3213E}"/>
                </a:ext>
              </a:extLst>
            </p:cNvPr>
            <p:cNvSpPr txBox="1"/>
            <p:nvPr/>
          </p:nvSpPr>
          <p:spPr>
            <a:xfrm rot="3950248">
              <a:off x="17724437" y="9918782"/>
              <a:ext cx="872355" cy="584775"/>
            </a:xfrm>
            <a:prstGeom prst="rect">
              <a:avLst/>
            </a:prstGeom>
            <a:noFill/>
          </p:spPr>
          <p:txBody>
            <a:bodyPr wrap="none" rtlCol="0">
              <a:spAutoFit/>
            </a:bodyPr>
            <a:lstStyle/>
            <a:p>
              <a:pPr algn="ctr"/>
              <a:r>
                <a:rPr lang="en-US" altLang="ko-KR" sz="3200"/>
                <a:t>OEC</a:t>
              </a:r>
              <a:endParaRPr lang="ko-KR" altLang="en-US" sz="3200"/>
            </a:p>
          </p:txBody>
        </p:sp>
      </p:grpSp>
      <p:cxnSp>
        <p:nvCxnSpPr>
          <p:cNvPr id="365" name="Straight Connector 1170">
            <a:extLst>
              <a:ext uri="{FF2B5EF4-FFF2-40B4-BE49-F238E27FC236}">
                <a16:creationId xmlns:a16="http://schemas.microsoft.com/office/drawing/2014/main" id="{B6F039E3-D6F4-4579-B56C-0391C3A7C27E}"/>
              </a:ext>
            </a:extLst>
          </p:cNvPr>
          <p:cNvCxnSpPr>
            <a:cxnSpLocks/>
          </p:cNvCxnSpPr>
          <p:nvPr/>
        </p:nvCxnSpPr>
        <p:spPr>
          <a:xfrm>
            <a:off x="17104972" y="17609574"/>
            <a:ext cx="0" cy="3002033"/>
          </a:xfrm>
          <a:prstGeom prst="line">
            <a:avLst/>
          </a:prstGeom>
          <a:ln w="476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5" name="그룹 134">
            <a:extLst>
              <a:ext uri="{FF2B5EF4-FFF2-40B4-BE49-F238E27FC236}">
                <a16:creationId xmlns:a16="http://schemas.microsoft.com/office/drawing/2014/main" id="{99643A90-C5B0-4155-BB84-BDA2FD720E2C}"/>
              </a:ext>
            </a:extLst>
          </p:cNvPr>
          <p:cNvGrpSpPr/>
          <p:nvPr/>
        </p:nvGrpSpPr>
        <p:grpSpPr>
          <a:xfrm>
            <a:off x="8538110" y="21262249"/>
            <a:ext cx="5790226" cy="5702527"/>
            <a:chOff x="4359610" y="24051885"/>
            <a:chExt cx="5790226" cy="5702527"/>
          </a:xfrm>
        </p:grpSpPr>
        <p:pic>
          <p:nvPicPr>
            <p:cNvPr id="136" name="Picture 16">
              <a:extLst>
                <a:ext uri="{FF2B5EF4-FFF2-40B4-BE49-F238E27FC236}">
                  <a16:creationId xmlns:a16="http://schemas.microsoft.com/office/drawing/2014/main" id="{DDBF2316-009C-48E8-88CC-B4FB403C0E5B}"/>
                </a:ext>
              </a:extLst>
            </p:cNvPr>
            <p:cNvPicPr>
              <a:picLocks noChangeAspect="1"/>
            </p:cNvPicPr>
            <p:nvPr/>
          </p:nvPicPr>
          <p:blipFill>
            <a:blip r:embed="rId11"/>
            <a:stretch>
              <a:fillRect/>
            </a:stretch>
          </p:blipFill>
          <p:spPr>
            <a:xfrm>
              <a:off x="4359610" y="24051885"/>
              <a:ext cx="5790226" cy="4960951"/>
            </a:xfrm>
            <a:prstGeom prst="rect">
              <a:avLst/>
            </a:prstGeom>
          </p:spPr>
        </p:pic>
        <p:sp>
          <p:nvSpPr>
            <p:cNvPr id="138" name="TextBox 137">
              <a:extLst>
                <a:ext uri="{FF2B5EF4-FFF2-40B4-BE49-F238E27FC236}">
                  <a16:creationId xmlns:a16="http://schemas.microsoft.com/office/drawing/2014/main" id="{3B6772B0-140A-4C7E-BB43-CF23C2B7F619}"/>
                </a:ext>
              </a:extLst>
            </p:cNvPr>
            <p:cNvSpPr txBox="1"/>
            <p:nvPr/>
          </p:nvSpPr>
          <p:spPr>
            <a:xfrm>
              <a:off x="5217697" y="29108081"/>
              <a:ext cx="4781694" cy="646331"/>
            </a:xfrm>
            <a:prstGeom prst="rect">
              <a:avLst/>
            </a:prstGeom>
            <a:noFill/>
          </p:spPr>
          <p:txBody>
            <a:bodyPr wrap="square" rtlCol="0">
              <a:spAutoFit/>
            </a:bodyPr>
            <a:lstStyle/>
            <a:p>
              <a:r>
                <a:rPr lang="en-US" altLang="ko-KR" sz="3600" b="1"/>
                <a:t>&lt;Outgoing Edge-Cut&gt;</a:t>
              </a:r>
              <a:endParaRPr lang="ko-KR" altLang="en-US" sz="3600" b="1"/>
            </a:p>
          </p:txBody>
        </p:sp>
      </p:grpSp>
      <p:sp>
        <p:nvSpPr>
          <p:cNvPr id="142" name="Rectangle 41">
            <a:extLst>
              <a:ext uri="{FF2B5EF4-FFF2-40B4-BE49-F238E27FC236}">
                <a16:creationId xmlns:a16="http://schemas.microsoft.com/office/drawing/2014/main" id="{DA5D4D5B-C202-43C8-9765-79A60C48A3DD}"/>
              </a:ext>
            </a:extLst>
          </p:cNvPr>
          <p:cNvSpPr/>
          <p:nvPr/>
        </p:nvSpPr>
        <p:spPr>
          <a:xfrm>
            <a:off x="8492286" y="21087162"/>
            <a:ext cx="5967415" cy="5956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그룹 142">
            <a:extLst>
              <a:ext uri="{FF2B5EF4-FFF2-40B4-BE49-F238E27FC236}">
                <a16:creationId xmlns:a16="http://schemas.microsoft.com/office/drawing/2014/main" id="{EE6901CE-E636-42F6-8043-44FE8A610A36}"/>
              </a:ext>
            </a:extLst>
          </p:cNvPr>
          <p:cNvGrpSpPr/>
          <p:nvPr/>
        </p:nvGrpSpPr>
        <p:grpSpPr>
          <a:xfrm>
            <a:off x="14740777" y="21087162"/>
            <a:ext cx="5967415" cy="5956495"/>
            <a:chOff x="19725330" y="21695618"/>
            <a:chExt cx="5967415" cy="5956495"/>
          </a:xfrm>
        </p:grpSpPr>
        <p:pic>
          <p:nvPicPr>
            <p:cNvPr id="144" name="Picture 22">
              <a:extLst>
                <a:ext uri="{FF2B5EF4-FFF2-40B4-BE49-F238E27FC236}">
                  <a16:creationId xmlns:a16="http://schemas.microsoft.com/office/drawing/2014/main" id="{77017636-063B-4CF3-B2EF-EBC28FBF581B}"/>
                </a:ext>
              </a:extLst>
            </p:cNvPr>
            <p:cNvPicPr>
              <a:picLocks noChangeAspect="1"/>
            </p:cNvPicPr>
            <p:nvPr/>
          </p:nvPicPr>
          <p:blipFill>
            <a:blip r:embed="rId12"/>
            <a:stretch>
              <a:fillRect/>
            </a:stretch>
          </p:blipFill>
          <p:spPr>
            <a:xfrm>
              <a:off x="19752414" y="21846987"/>
              <a:ext cx="5811543" cy="4942185"/>
            </a:xfrm>
            <a:prstGeom prst="rect">
              <a:avLst/>
            </a:prstGeom>
          </p:spPr>
        </p:pic>
        <p:sp>
          <p:nvSpPr>
            <p:cNvPr id="145" name="TextBox 144">
              <a:extLst>
                <a:ext uri="{FF2B5EF4-FFF2-40B4-BE49-F238E27FC236}">
                  <a16:creationId xmlns:a16="http://schemas.microsoft.com/office/drawing/2014/main" id="{10A7BC0B-21AD-48F7-9E69-EC1D7C10EBDB}"/>
                </a:ext>
              </a:extLst>
            </p:cNvPr>
            <p:cNvSpPr txBox="1"/>
            <p:nvPr/>
          </p:nvSpPr>
          <p:spPr>
            <a:xfrm>
              <a:off x="20629241" y="26926901"/>
              <a:ext cx="4781694" cy="646331"/>
            </a:xfrm>
            <a:prstGeom prst="rect">
              <a:avLst/>
            </a:prstGeom>
            <a:noFill/>
          </p:spPr>
          <p:txBody>
            <a:bodyPr wrap="square" rtlCol="0">
              <a:spAutoFit/>
            </a:bodyPr>
            <a:lstStyle/>
            <a:p>
              <a:r>
                <a:rPr lang="en-US" altLang="ko-KR" sz="3600" b="1"/>
                <a:t>&lt;Cartesian Vertex-Cut&gt;</a:t>
              </a:r>
              <a:endParaRPr lang="ko-KR" altLang="en-US" sz="3600" b="1"/>
            </a:p>
          </p:txBody>
        </p:sp>
        <p:sp>
          <p:nvSpPr>
            <p:cNvPr id="146" name="Rectangle 41">
              <a:extLst>
                <a:ext uri="{FF2B5EF4-FFF2-40B4-BE49-F238E27FC236}">
                  <a16:creationId xmlns:a16="http://schemas.microsoft.com/office/drawing/2014/main" id="{3E660946-A33C-444A-8DD3-D8FBF3577CF3}"/>
                </a:ext>
              </a:extLst>
            </p:cNvPr>
            <p:cNvSpPr/>
            <p:nvPr/>
          </p:nvSpPr>
          <p:spPr>
            <a:xfrm>
              <a:off x="19725330" y="21695618"/>
              <a:ext cx="5967415" cy="5956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그룹 146">
            <a:extLst>
              <a:ext uri="{FF2B5EF4-FFF2-40B4-BE49-F238E27FC236}">
                <a16:creationId xmlns:a16="http://schemas.microsoft.com/office/drawing/2014/main" id="{689EA2B4-F383-49E3-932F-03A30100C13F}"/>
              </a:ext>
            </a:extLst>
          </p:cNvPr>
          <p:cNvGrpSpPr/>
          <p:nvPr/>
        </p:nvGrpSpPr>
        <p:grpSpPr>
          <a:xfrm>
            <a:off x="20984068" y="21087161"/>
            <a:ext cx="5967415" cy="5956495"/>
            <a:chOff x="13830565" y="23636841"/>
            <a:chExt cx="5967415" cy="5956495"/>
          </a:xfrm>
        </p:grpSpPr>
        <p:grpSp>
          <p:nvGrpSpPr>
            <p:cNvPr id="148" name="그룹 147">
              <a:extLst>
                <a:ext uri="{FF2B5EF4-FFF2-40B4-BE49-F238E27FC236}">
                  <a16:creationId xmlns:a16="http://schemas.microsoft.com/office/drawing/2014/main" id="{C6203EBF-8415-4711-A969-A089307F6FC9}"/>
                </a:ext>
              </a:extLst>
            </p:cNvPr>
            <p:cNvGrpSpPr/>
            <p:nvPr/>
          </p:nvGrpSpPr>
          <p:grpSpPr>
            <a:xfrm>
              <a:off x="13830565" y="23636841"/>
              <a:ext cx="5967415" cy="5956495"/>
              <a:chOff x="19725330" y="21695618"/>
              <a:chExt cx="5967415" cy="5956495"/>
            </a:xfrm>
          </p:grpSpPr>
          <p:sp>
            <p:nvSpPr>
              <p:cNvPr id="150" name="TextBox 149">
                <a:extLst>
                  <a:ext uri="{FF2B5EF4-FFF2-40B4-BE49-F238E27FC236}">
                    <a16:creationId xmlns:a16="http://schemas.microsoft.com/office/drawing/2014/main" id="{0DFF762B-6A0D-4381-94A6-3DEA5A24E0F6}"/>
                  </a:ext>
                </a:extLst>
              </p:cNvPr>
              <p:cNvSpPr txBox="1"/>
              <p:nvPr/>
            </p:nvSpPr>
            <p:spPr>
              <a:xfrm>
                <a:off x="20629241" y="26926901"/>
                <a:ext cx="4781694" cy="646331"/>
              </a:xfrm>
              <a:prstGeom prst="rect">
                <a:avLst/>
              </a:prstGeom>
              <a:noFill/>
            </p:spPr>
            <p:txBody>
              <a:bodyPr wrap="square" rtlCol="0">
                <a:spAutoFit/>
              </a:bodyPr>
              <a:lstStyle/>
              <a:p>
                <a:r>
                  <a:rPr lang="en-US" altLang="ko-KR" sz="3600" b="1"/>
                  <a:t>&lt;Hybrid Vertex-Cut&gt;</a:t>
                </a:r>
                <a:endParaRPr lang="ko-KR" altLang="en-US" sz="3600" b="1"/>
              </a:p>
            </p:txBody>
          </p:sp>
          <p:sp>
            <p:nvSpPr>
              <p:cNvPr id="152" name="Rectangle 41">
                <a:extLst>
                  <a:ext uri="{FF2B5EF4-FFF2-40B4-BE49-F238E27FC236}">
                    <a16:creationId xmlns:a16="http://schemas.microsoft.com/office/drawing/2014/main" id="{F8AA0641-16BD-433A-9595-91DBE74F2E77}"/>
                  </a:ext>
                </a:extLst>
              </p:cNvPr>
              <p:cNvSpPr/>
              <p:nvPr/>
            </p:nvSpPr>
            <p:spPr>
              <a:xfrm>
                <a:off x="19725330" y="21695618"/>
                <a:ext cx="5967415" cy="5956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9" name="Picture 26">
              <a:extLst>
                <a:ext uri="{FF2B5EF4-FFF2-40B4-BE49-F238E27FC236}">
                  <a16:creationId xmlns:a16="http://schemas.microsoft.com/office/drawing/2014/main" id="{DC225B5E-37A7-47B2-8CC7-993CCD34828B}"/>
                </a:ext>
              </a:extLst>
            </p:cNvPr>
            <p:cNvPicPr>
              <a:picLocks noChangeAspect="1"/>
            </p:cNvPicPr>
            <p:nvPr/>
          </p:nvPicPr>
          <p:blipFill>
            <a:blip r:embed="rId13"/>
            <a:stretch>
              <a:fillRect/>
            </a:stretch>
          </p:blipFill>
          <p:spPr>
            <a:xfrm>
              <a:off x="13869718" y="23752886"/>
              <a:ext cx="5811543" cy="4999193"/>
            </a:xfrm>
            <a:prstGeom prst="rect">
              <a:avLst/>
            </a:prstGeom>
          </p:spPr>
        </p:pic>
      </p:grpSp>
      <p:sp>
        <p:nvSpPr>
          <p:cNvPr id="153" name="TextBox 152">
            <a:extLst>
              <a:ext uri="{FF2B5EF4-FFF2-40B4-BE49-F238E27FC236}">
                <a16:creationId xmlns:a16="http://schemas.microsoft.com/office/drawing/2014/main" id="{20FEA54F-B5E4-4BD5-8445-F752C2EC5A18}"/>
              </a:ext>
            </a:extLst>
          </p:cNvPr>
          <p:cNvSpPr txBox="1"/>
          <p:nvPr/>
        </p:nvSpPr>
        <p:spPr>
          <a:xfrm>
            <a:off x="14570833" y="20223131"/>
            <a:ext cx="9864761" cy="769441"/>
          </a:xfrm>
          <a:prstGeom prst="rect">
            <a:avLst/>
          </a:prstGeom>
          <a:solidFill>
            <a:schemeClr val="bg1"/>
          </a:solidFill>
        </p:spPr>
        <p:txBody>
          <a:bodyPr wrap="square" rtlCol="0">
            <a:spAutoFit/>
          </a:bodyPr>
          <a:lstStyle/>
          <a:p>
            <a:r>
              <a:rPr lang="en-US" altLang="ko-KR" sz="4400" b="1"/>
              <a:t>[Partitioning Policy Examples]</a:t>
            </a:r>
            <a:endParaRPr lang="ko-KR" altLang="en-US" sz="4400" b="1"/>
          </a:p>
        </p:txBody>
      </p:sp>
      <p:sp>
        <p:nvSpPr>
          <p:cNvPr id="154" name="Rectangle 603">
            <a:extLst>
              <a:ext uri="{FF2B5EF4-FFF2-40B4-BE49-F238E27FC236}">
                <a16:creationId xmlns:a16="http://schemas.microsoft.com/office/drawing/2014/main" id="{2B96A4D7-0094-427B-9D6A-C11332090939}"/>
              </a:ext>
            </a:extLst>
          </p:cNvPr>
          <p:cNvSpPr/>
          <p:nvPr/>
        </p:nvSpPr>
        <p:spPr>
          <a:xfrm>
            <a:off x="245047" y="27257601"/>
            <a:ext cx="26989812" cy="6689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References</a:t>
            </a:r>
          </a:p>
        </p:txBody>
      </p:sp>
      <p:sp>
        <p:nvSpPr>
          <p:cNvPr id="157" name="TextBox 156">
            <a:extLst>
              <a:ext uri="{FF2B5EF4-FFF2-40B4-BE49-F238E27FC236}">
                <a16:creationId xmlns:a16="http://schemas.microsoft.com/office/drawing/2014/main" id="{B6C2A379-896C-43B8-A7E5-4C7DB13B2354}"/>
              </a:ext>
            </a:extLst>
          </p:cNvPr>
          <p:cNvSpPr txBox="1"/>
          <p:nvPr/>
        </p:nvSpPr>
        <p:spPr>
          <a:xfrm>
            <a:off x="244193" y="27926568"/>
            <a:ext cx="26990666" cy="1938992"/>
          </a:xfrm>
          <a:prstGeom prst="rect">
            <a:avLst/>
          </a:prstGeom>
          <a:noFill/>
          <a:ln>
            <a:solidFill>
              <a:schemeClr val="accent2"/>
            </a:solidFill>
          </a:ln>
        </p:spPr>
        <p:txBody>
          <a:bodyPr wrap="square" rtlCol="0">
            <a:spAutoFit/>
          </a:bodyPr>
          <a:lstStyle/>
          <a:p>
            <a:pPr marL="41275"/>
            <a:r>
              <a:rPr lang="en-US" sz="2400"/>
              <a:t>[1]</a:t>
            </a:r>
            <a:r>
              <a:rPr lang="en-US" sz="2400" b="1"/>
              <a:t> “Cusp: A customizable streaming edge partitioner for distributed graph analytics” </a:t>
            </a:r>
            <a:r>
              <a:rPr lang="en-US" sz="2400">
                <a:solidFill>
                  <a:srgbClr val="000000"/>
                </a:solidFill>
                <a:latin typeface="helvetica" pitchFamily="2" charset="0"/>
              </a:rPr>
              <a:t>Loc Hoang, et el. In </a:t>
            </a:r>
            <a:r>
              <a:rPr lang="en-US" sz="2400" i="1" spc="-150">
                <a:solidFill>
                  <a:srgbClr val="000000"/>
                </a:solidFill>
                <a:latin typeface="helvetica" pitchFamily="2" charset="0"/>
              </a:rPr>
              <a:t>International Parallel and Distributed Processing Symposium (IPDPS)</a:t>
            </a:r>
            <a:r>
              <a:rPr lang="en-US" sz="2400">
                <a:solidFill>
                  <a:srgbClr val="000000"/>
                </a:solidFill>
                <a:latin typeface="helvetica" pitchFamily="2" charset="0"/>
              </a:rPr>
              <a:t>, 2019</a:t>
            </a:r>
            <a:r>
              <a:rPr lang="en-US" sz="2400"/>
              <a:t> </a:t>
            </a:r>
          </a:p>
          <a:p>
            <a:pPr marL="41275"/>
            <a:r>
              <a:rPr lang="en-US" sz="2400"/>
              <a:t>[2] “</a:t>
            </a:r>
            <a:r>
              <a:rPr lang="en-US" sz="2400" b="1"/>
              <a:t>Gluon: A communication optimizing framework for distributed heterogeneous graph analytics</a:t>
            </a:r>
            <a:r>
              <a:rPr lang="en-US" sz="2400"/>
              <a:t>” </a:t>
            </a:r>
            <a:r>
              <a:rPr lang="en-US" sz="2400">
                <a:solidFill>
                  <a:srgbClr val="000000"/>
                </a:solidFill>
                <a:latin typeface="helvetica" pitchFamily="2" charset="0"/>
              </a:rPr>
              <a:t>Roshan Dathathri, et el. In </a:t>
            </a:r>
            <a:r>
              <a:rPr lang="en-US" sz="2400" i="1" spc="-150">
                <a:solidFill>
                  <a:srgbClr val="000000"/>
                </a:solidFill>
                <a:latin typeface="helvetica" pitchFamily="2" charset="0"/>
              </a:rPr>
              <a:t>Proceedings of  ACM SIGPLAN Conference on Programming Language Design and Implementation</a:t>
            </a:r>
            <a:r>
              <a:rPr lang="en-US" sz="2400" spc="-150">
                <a:solidFill>
                  <a:srgbClr val="000000"/>
                </a:solidFill>
                <a:latin typeface="helvetica" pitchFamily="2" charset="0"/>
              </a:rPr>
              <a:t>, PLDI 2018</a:t>
            </a:r>
            <a:endParaRPr lang="en-US" sz="2400" spc="-150"/>
          </a:p>
          <a:p>
            <a:pPr marL="41275"/>
            <a:r>
              <a:rPr lang="en-US" sz="2400"/>
              <a:t>[3]</a:t>
            </a:r>
            <a:r>
              <a:rPr lang="en-US" sz="2400" b="1"/>
              <a:t> “A lightweight infrastructure for graph analytics” </a:t>
            </a:r>
            <a:r>
              <a:rPr lang="en-US" sz="2400">
                <a:solidFill>
                  <a:srgbClr val="000000"/>
                </a:solidFill>
                <a:latin typeface="helvetica" pitchFamily="2" charset="0"/>
              </a:rPr>
              <a:t>Donald Nguyen, et el</a:t>
            </a:r>
            <a:r>
              <a:rPr lang="en-US" sz="2400" i="1">
                <a:solidFill>
                  <a:srgbClr val="000000"/>
                </a:solidFill>
                <a:latin typeface="helvetica" pitchFamily="2" charset="0"/>
              </a:rPr>
              <a:t>. </a:t>
            </a:r>
            <a:r>
              <a:rPr lang="en-US" sz="2400">
                <a:solidFill>
                  <a:srgbClr val="000000"/>
                </a:solidFill>
                <a:latin typeface="helvetica" pitchFamily="2" charset="0"/>
              </a:rPr>
              <a:t>In</a:t>
            </a:r>
            <a:r>
              <a:rPr lang="en-US" sz="2400" i="1">
                <a:solidFill>
                  <a:srgbClr val="000000"/>
                </a:solidFill>
                <a:latin typeface="helvetica" pitchFamily="2" charset="0"/>
              </a:rPr>
              <a:t> Proceedings of ACM Symposium on Operating Systems Principles, SOSP 2013</a:t>
            </a:r>
          </a:p>
          <a:p>
            <a:pPr marL="41275"/>
            <a:r>
              <a:rPr lang="en-US" sz="2400">
                <a:solidFill>
                  <a:srgbClr val="000000"/>
                </a:solidFill>
              </a:rPr>
              <a:t>[4] </a:t>
            </a:r>
            <a:r>
              <a:rPr lang="en-US" sz="2400" b="1">
                <a:solidFill>
                  <a:srgbClr val="000000"/>
                </a:solidFill>
              </a:rPr>
              <a:t>“DistDGL: Distributed Graph Neural Network Training for Billion-Scale Graphs” </a:t>
            </a:r>
            <a:r>
              <a:rPr lang="en-US" sz="2400">
                <a:solidFill>
                  <a:srgbClr val="000000"/>
                </a:solidFill>
                <a:latin typeface="Helvetica" panose="020B0604020202020204" pitchFamily="34" charset="0"/>
                <a:cs typeface="Helvetica" panose="020B0604020202020204" pitchFamily="34" charset="0"/>
              </a:rPr>
              <a:t>Da Zheng, et el. In </a:t>
            </a:r>
            <a:r>
              <a:rPr lang="en-US" sz="2400" i="1" err="1">
                <a:solidFill>
                  <a:srgbClr val="000000"/>
                </a:solidFill>
                <a:latin typeface="Helvetica" panose="020B0604020202020204" pitchFamily="34" charset="0"/>
                <a:cs typeface="Helvetica" panose="020B0604020202020204" pitchFamily="34" charset="0"/>
              </a:rPr>
              <a:t>arXiv</a:t>
            </a:r>
            <a:r>
              <a:rPr lang="en-US" sz="2400" i="1">
                <a:solidFill>
                  <a:srgbClr val="000000"/>
                </a:solidFill>
                <a:latin typeface="Helvetica" panose="020B0604020202020204" pitchFamily="34" charset="0"/>
                <a:cs typeface="Helvetica" panose="020B0604020202020204" pitchFamily="34" charset="0"/>
              </a:rPr>
              <a:t> 2020</a:t>
            </a:r>
            <a:endParaRPr lang="en-US" sz="2400" b="1">
              <a:solidFill>
                <a:srgbClr val="000000"/>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09306028-EE4D-469F-A278-0A89957EBCF0}"/>
              </a:ext>
            </a:extLst>
          </p:cNvPr>
          <p:cNvSpPr txBox="1"/>
          <p:nvPr/>
        </p:nvSpPr>
        <p:spPr>
          <a:xfrm>
            <a:off x="33188371" y="11484947"/>
            <a:ext cx="3359831" cy="646331"/>
          </a:xfrm>
          <a:prstGeom prst="rect">
            <a:avLst/>
          </a:prstGeom>
          <a:noFill/>
        </p:spPr>
        <p:txBody>
          <a:bodyPr wrap="square" rtlCol="0">
            <a:spAutoFit/>
          </a:bodyPr>
          <a:lstStyle/>
          <a:p>
            <a:r>
              <a:rPr lang="en-US" altLang="ko-KR" sz="3600"/>
              <a:t>Number of Hosts</a:t>
            </a:r>
            <a:endParaRPr lang="ko-KR" altLang="en-US" sz="3600"/>
          </a:p>
        </p:txBody>
      </p:sp>
      <p:sp>
        <p:nvSpPr>
          <p:cNvPr id="155" name="TextBox 154">
            <a:extLst>
              <a:ext uri="{FF2B5EF4-FFF2-40B4-BE49-F238E27FC236}">
                <a16:creationId xmlns:a16="http://schemas.microsoft.com/office/drawing/2014/main" id="{8FCD4E61-84B2-42C1-A153-7DD34D658124}"/>
              </a:ext>
            </a:extLst>
          </p:cNvPr>
          <p:cNvSpPr txBox="1"/>
          <p:nvPr/>
        </p:nvSpPr>
        <p:spPr>
          <a:xfrm>
            <a:off x="33419722" y="29232773"/>
            <a:ext cx="3732930" cy="677108"/>
          </a:xfrm>
          <a:prstGeom prst="rect">
            <a:avLst/>
          </a:prstGeom>
          <a:noFill/>
        </p:spPr>
        <p:txBody>
          <a:bodyPr wrap="square" rtlCol="0">
            <a:spAutoFit/>
          </a:bodyPr>
          <a:lstStyle/>
          <a:p>
            <a:r>
              <a:rPr lang="en-US" altLang="ko-KR" sz="3800"/>
              <a:t>Time in Seconds</a:t>
            </a:r>
            <a:endParaRPr lang="ko-KR" altLang="en-US" sz="3800"/>
          </a:p>
        </p:txBody>
      </p:sp>
    </p:spTree>
    <p:extLst>
      <p:ext uri="{BB962C8B-B14F-4D97-AF65-F5344CB8AC3E}">
        <p14:creationId xmlns:p14="http://schemas.microsoft.com/office/powerpoint/2010/main" val="2678563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7E2CDB542A14EACB75F7E330BD106" ma:contentTypeVersion="5" ma:contentTypeDescription="Create a new document." ma:contentTypeScope="" ma:versionID="2f8a507e8296e144d985da5588bf6284">
  <xsd:schema xmlns:xsd="http://www.w3.org/2001/XMLSchema" xmlns:xs="http://www.w3.org/2001/XMLSchema" xmlns:p="http://schemas.microsoft.com/office/2006/metadata/properties" xmlns:ns3="f5331f41-a346-4558-98e0-bdea1720023f" xmlns:ns4="f8e5301c-c075-4a82-a05e-3c56ecd7a329" targetNamespace="http://schemas.microsoft.com/office/2006/metadata/properties" ma:root="true" ma:fieldsID="52aedb0f3a953dfa37ffc9ec69db87cc" ns3:_="" ns4:_="">
    <xsd:import namespace="f5331f41-a346-4558-98e0-bdea1720023f"/>
    <xsd:import namespace="f8e5301c-c075-4a82-a05e-3c56ecd7a3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31f41-a346-4558-98e0-bdea17200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e5301c-c075-4a82-a05e-3c56ecd7a3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05C499-48DF-4474-AC92-549160270F2C}">
  <ds:schemaRefs>
    <ds:schemaRef ds:uri="http://schemas.microsoft.com/sharepoint/v3/contenttype/forms"/>
  </ds:schemaRefs>
</ds:datastoreItem>
</file>

<file path=customXml/itemProps2.xml><?xml version="1.0" encoding="utf-8"?>
<ds:datastoreItem xmlns:ds="http://schemas.openxmlformats.org/officeDocument/2006/customXml" ds:itemID="{910E0C18-492E-462A-8429-3863C2DCBFD3}">
  <ds:schemaRefs>
    <ds:schemaRef ds:uri="f5331f41-a346-4558-98e0-bdea1720023f"/>
    <ds:schemaRef ds:uri="f8e5301c-c075-4a82-a05e-3c56ecd7a3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120D57-5077-4AB2-9E46-60185C33899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f8e5301c-c075-4a82-a05e-3c56ecd7a329"/>
    <ds:schemaRef ds:uri="f5331f41-a346-4558-98e0-bdea172002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421</Words>
  <Application>Microsoft Office PowerPoint</Application>
  <PresentationFormat>사용자 지정</PresentationFormat>
  <Paragraphs>151</Paragraphs>
  <Slides>1</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맑은 고딕</vt:lpstr>
      <vt:lpstr>Arial</vt:lpstr>
      <vt:lpstr>Calibri</vt:lpstr>
      <vt:lpstr>Calibri Light</vt:lpstr>
      <vt:lpstr>helvetica</vt:lpstr>
      <vt:lpstr>helvetica</vt:lpstr>
      <vt:lpstr>Office Theme</vt:lpstr>
      <vt:lpstr>Efficient Distribution for Deep Learning on Large Graphs Loc Hoang1, Xuhao Chen2, Hochan Lee1, Roshan Dathathri3, Gurbinder Gill3, and Keshav Pingali1,3    1The University of Texas at Austin 2Massachusetts Institute of Technology 3Katana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 A Substrate for Resilient Distributed  Graph Analytics Roshan Dathathri, Gurbinder Gill, Loc Hoang and Keshav Pingali Department of Computer Science The University of Texas at Austin</dc:title>
  <dc:creator>Loc Hoang</dc:creator>
  <cp:lastModifiedBy>Lee, Hochan</cp:lastModifiedBy>
  <cp:revision>2</cp:revision>
  <dcterms:created xsi:type="dcterms:W3CDTF">2021-04-06T04:46:06Z</dcterms:created>
  <dcterms:modified xsi:type="dcterms:W3CDTF">2021-04-08T04:26:19Z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0x0101007EA7E2CDB542A14EACB75F7E330BD106</vt:lpwstr>
  </property>
</Properties>
</file>