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7"/>
  </p:notesMasterIdLst>
  <p:sldIdLst>
    <p:sldId id="256" r:id="rId3"/>
    <p:sldId id="257" r:id="rId4"/>
    <p:sldId id="384" r:id="rId5"/>
    <p:sldId id="367" r:id="rId6"/>
    <p:sldId id="371" r:id="rId7"/>
    <p:sldId id="389" r:id="rId8"/>
    <p:sldId id="325" r:id="rId9"/>
    <p:sldId id="402" r:id="rId10"/>
    <p:sldId id="388" r:id="rId11"/>
    <p:sldId id="372" r:id="rId12"/>
    <p:sldId id="385" r:id="rId13"/>
    <p:sldId id="373" r:id="rId14"/>
    <p:sldId id="375" r:id="rId15"/>
    <p:sldId id="383" r:id="rId16"/>
    <p:sldId id="391" r:id="rId17"/>
    <p:sldId id="356" r:id="rId18"/>
    <p:sldId id="398" r:id="rId19"/>
    <p:sldId id="397" r:id="rId20"/>
    <p:sldId id="376" r:id="rId21"/>
    <p:sldId id="386" r:id="rId22"/>
    <p:sldId id="354" r:id="rId23"/>
    <p:sldId id="382" r:id="rId24"/>
    <p:sldId id="377" r:id="rId25"/>
    <p:sldId id="378" r:id="rId26"/>
    <p:sldId id="387" r:id="rId27"/>
    <p:sldId id="358" r:id="rId28"/>
    <p:sldId id="400" r:id="rId29"/>
    <p:sldId id="401" r:id="rId30"/>
    <p:sldId id="395" r:id="rId31"/>
    <p:sldId id="396" r:id="rId32"/>
    <p:sldId id="393" r:id="rId33"/>
    <p:sldId id="379" r:id="rId34"/>
    <p:sldId id="380" r:id="rId35"/>
    <p:sldId id="381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and Overview" id="{CABA5A7C-0D67-4C73-8566-3DFFDBE423F6}">
          <p14:sldIdLst>
            <p14:sldId id="256"/>
            <p14:sldId id="257"/>
          </p14:sldIdLst>
        </p14:section>
        <p14:section name="Background and Motivation" id="{E013B893-AE40-453A-AF8E-7E99798152E6}">
          <p14:sldIdLst>
            <p14:sldId id="384"/>
            <p14:sldId id="367"/>
            <p14:sldId id="371"/>
            <p14:sldId id="389"/>
            <p14:sldId id="325"/>
            <p14:sldId id="402"/>
            <p14:sldId id="388"/>
            <p14:sldId id="372"/>
          </p14:sldIdLst>
        </p14:section>
        <p14:section name="Design" id="{F2E48AF7-8A53-4B58-A1AC-C05783FAD38B}">
          <p14:sldIdLst>
            <p14:sldId id="385"/>
            <p14:sldId id="373"/>
            <p14:sldId id="375"/>
            <p14:sldId id="383"/>
            <p14:sldId id="391"/>
            <p14:sldId id="356"/>
            <p14:sldId id="398"/>
            <p14:sldId id="397"/>
            <p14:sldId id="376"/>
          </p14:sldIdLst>
        </p14:section>
        <p14:section name="Evaluation" id="{4BB70BA0-7A0B-8640-9705-F60795645540}">
          <p14:sldIdLst>
            <p14:sldId id="386"/>
            <p14:sldId id="354"/>
            <p14:sldId id="382"/>
            <p14:sldId id="377"/>
            <p14:sldId id="378"/>
          </p14:sldIdLst>
        </p14:section>
        <p14:section name="Conclusion" id="{EFDC3E33-D95E-4E39-BBB4-85258176F78C}">
          <p14:sldIdLst>
            <p14:sldId id="387"/>
            <p14:sldId id="358"/>
            <p14:sldId id="400"/>
          </p14:sldIdLst>
        </p14:section>
        <p14:section name="Backup Slides" id="{7AD33C65-5CB4-6B4D-B0CE-A4F330D9AF7D}">
          <p14:sldIdLst>
            <p14:sldId id="401"/>
            <p14:sldId id="395"/>
            <p14:sldId id="396"/>
            <p14:sldId id="393"/>
            <p14:sldId id="379"/>
            <p14:sldId id="380"/>
            <p14:sldId id="38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024" userDrawn="1">
          <p15:clr>
            <a:srgbClr val="A4A3A4"/>
          </p15:clr>
        </p15:guide>
        <p15:guide id="2" pos="37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06799F8-075E-4A3A-A7F6-7FBC6576F1A4}" styleName="主题样式 2 - 强调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4932" autoAdjust="0"/>
  </p:normalViewPr>
  <p:slideViewPr>
    <p:cSldViewPr snapToGrid="0">
      <p:cViewPr>
        <p:scale>
          <a:sx n="60" d="100"/>
          <a:sy n="60" d="100"/>
        </p:scale>
        <p:origin x="-1920" y="-688"/>
      </p:cViewPr>
      <p:guideLst>
        <p:guide orient="horz" pos="2024"/>
        <p:guide pos="3704"/>
      </p:guideLst>
    </p:cSldViewPr>
  </p:slideViewPr>
  <p:outlineViewPr>
    <p:cViewPr>
      <p:scale>
        <a:sx n="33" d="100"/>
        <a:sy n="33" d="100"/>
      </p:scale>
      <p:origin x="1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291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82D0-C421-954C-9927-028C9C4CC670}" type="doc">
      <dgm:prSet loTypeId="urn:microsoft.com/office/officeart/2005/8/layout/vList2" loCatId="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77AB82A-472D-4246-BAFB-3E34C6F41D30}">
      <dgm:prSet phldrT="[Text]" custT="1"/>
      <dgm:spPr/>
      <dgm:t>
        <a:bodyPr/>
        <a:lstStyle/>
        <a:p>
          <a:pPr algn="ctr"/>
          <a:r>
            <a:rPr lang="en-US" altLang="zh-CN" sz="3200" b="1" dirty="0" smtClean="0">
              <a:latin typeface="微软雅黑"/>
              <a:cs typeface="微软雅黑"/>
            </a:rPr>
            <a:t>SCC detection is one</a:t>
          </a:r>
          <a:r>
            <a:rPr lang="zh-CN" altLang="en-US" sz="3200" b="1" dirty="0" smtClean="0">
              <a:latin typeface="微软雅黑"/>
              <a:cs typeface="微软雅黑"/>
            </a:rPr>
            <a:t> </a:t>
          </a:r>
          <a:r>
            <a:rPr lang="en-US" altLang="zh-CN" sz="3200" b="1" dirty="0" smtClean="0">
              <a:latin typeface="微软雅黑"/>
              <a:cs typeface="微软雅黑"/>
            </a:rPr>
            <a:t>of</a:t>
          </a:r>
          <a:r>
            <a:rPr lang="zh-CN" altLang="en-US" sz="3200" b="1" dirty="0" smtClean="0">
              <a:latin typeface="微软雅黑"/>
              <a:cs typeface="微软雅黑"/>
            </a:rPr>
            <a:t> </a:t>
          </a:r>
          <a:r>
            <a:rPr lang="en-US" altLang="zh-CN" sz="3200" b="1" dirty="0" smtClean="0">
              <a:latin typeface="微软雅黑"/>
              <a:cs typeface="微软雅黑"/>
            </a:rPr>
            <a:t>the most</a:t>
          </a:r>
          <a:r>
            <a:rPr lang="zh-CN" altLang="en-US" sz="3200" b="1" dirty="0" smtClean="0">
              <a:latin typeface="微软雅黑"/>
              <a:cs typeface="微软雅黑"/>
            </a:rPr>
            <a:t> </a:t>
          </a:r>
          <a:r>
            <a:rPr lang="en-US" altLang="zh-CN" sz="3200" b="1" dirty="0" smtClean="0">
              <a:latin typeface="微软雅黑"/>
              <a:cs typeface="微软雅黑"/>
            </a:rPr>
            <a:t>important graph algorithms</a:t>
          </a:r>
          <a:endParaRPr lang="en-US" sz="3200" b="1" dirty="0">
            <a:latin typeface="微软雅黑"/>
            <a:cs typeface="微软雅黑"/>
          </a:endParaRPr>
        </a:p>
      </dgm:t>
    </dgm:pt>
    <dgm:pt modelId="{F054740C-C223-8841-84D3-CD5B57F33AC9}" type="parTrans" cxnId="{ACB0FB87-D411-4643-9589-47330A9DF933}">
      <dgm:prSet/>
      <dgm:spPr/>
      <dgm:t>
        <a:bodyPr/>
        <a:lstStyle/>
        <a:p>
          <a:endParaRPr lang="en-US"/>
        </a:p>
      </dgm:t>
    </dgm:pt>
    <dgm:pt modelId="{1C865F41-A60E-1740-BB08-DC41C49C43E6}" type="sibTrans" cxnId="{ACB0FB87-D411-4643-9589-47330A9DF933}">
      <dgm:prSet/>
      <dgm:spPr/>
      <dgm:t>
        <a:bodyPr/>
        <a:lstStyle/>
        <a:p>
          <a:endParaRPr lang="en-US"/>
        </a:p>
      </dgm:t>
    </dgm:pt>
    <dgm:pt modelId="{5CA33070-F22E-1543-8FAE-97BB4711BF22}" type="pres">
      <dgm:prSet presAssocID="{A55482D0-C421-954C-9927-028C9C4CC6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87BA42-7293-3543-ADE2-47B88261E7B1}" type="pres">
      <dgm:prSet presAssocID="{C77AB82A-472D-4246-BAFB-3E34C6F41D3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1A2ACB-3B51-8F49-995F-FC750E2BD4FB}" type="presOf" srcId="{A55482D0-C421-954C-9927-028C9C4CC670}" destId="{5CA33070-F22E-1543-8FAE-97BB4711BF22}" srcOrd="0" destOrd="0" presId="urn:microsoft.com/office/officeart/2005/8/layout/vList2"/>
    <dgm:cxn modelId="{3ECD9314-9720-C749-8914-84E31320D306}" type="presOf" srcId="{C77AB82A-472D-4246-BAFB-3E34C6F41D30}" destId="{9F87BA42-7293-3543-ADE2-47B88261E7B1}" srcOrd="0" destOrd="0" presId="urn:microsoft.com/office/officeart/2005/8/layout/vList2"/>
    <dgm:cxn modelId="{ACB0FB87-D411-4643-9589-47330A9DF933}" srcId="{A55482D0-C421-954C-9927-028C9C4CC670}" destId="{C77AB82A-472D-4246-BAFB-3E34C6F41D30}" srcOrd="0" destOrd="0" parTransId="{F054740C-C223-8841-84D3-CD5B57F33AC9}" sibTransId="{1C865F41-A60E-1740-BB08-DC41C49C43E6}"/>
    <dgm:cxn modelId="{43B3F3D7-9DBE-1B4E-B941-F53B0194107D}" type="presParOf" srcId="{5CA33070-F22E-1543-8FAE-97BB4711BF22}" destId="{9F87BA42-7293-3543-ADE2-47B88261E7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5482D0-C421-954C-9927-028C9C4CC670}" type="doc">
      <dgm:prSet loTypeId="urn:microsoft.com/office/officeart/2005/8/layout/vList2" loCatId="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77AB82A-472D-4246-BAFB-3E34C6F41D30}">
      <dgm:prSet phldrT="[Text]" custT="1"/>
      <dgm:spPr/>
      <dgm:t>
        <a:bodyPr/>
        <a:lstStyle/>
        <a:p>
          <a:pPr algn="ctr"/>
          <a:r>
            <a:rPr lang="en-US" sz="3900" dirty="0" smtClean="0"/>
            <a:t>Significantly increases parallelism in FB step</a:t>
          </a:r>
          <a:endParaRPr lang="en-US" sz="3900" dirty="0"/>
        </a:p>
      </dgm:t>
    </dgm:pt>
    <dgm:pt modelId="{F054740C-C223-8841-84D3-CD5B57F33AC9}" type="parTrans" cxnId="{ACB0FB87-D411-4643-9589-47330A9DF933}">
      <dgm:prSet/>
      <dgm:spPr/>
      <dgm:t>
        <a:bodyPr/>
        <a:lstStyle/>
        <a:p>
          <a:endParaRPr lang="en-US"/>
        </a:p>
      </dgm:t>
    </dgm:pt>
    <dgm:pt modelId="{1C865F41-A60E-1740-BB08-DC41C49C43E6}" type="sibTrans" cxnId="{ACB0FB87-D411-4643-9589-47330A9DF933}">
      <dgm:prSet/>
      <dgm:spPr/>
      <dgm:t>
        <a:bodyPr/>
        <a:lstStyle/>
        <a:p>
          <a:endParaRPr lang="en-US"/>
        </a:p>
      </dgm:t>
    </dgm:pt>
    <dgm:pt modelId="{5CA33070-F22E-1543-8FAE-97BB4711BF22}" type="pres">
      <dgm:prSet presAssocID="{A55482D0-C421-954C-9927-028C9C4CC6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87BA42-7293-3543-ADE2-47B88261E7B1}" type="pres">
      <dgm:prSet presAssocID="{C77AB82A-472D-4246-BAFB-3E34C6F41D3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105D7B-8F42-A248-9010-C695E22DE060}" type="presOf" srcId="{C77AB82A-472D-4246-BAFB-3E34C6F41D30}" destId="{9F87BA42-7293-3543-ADE2-47B88261E7B1}" srcOrd="0" destOrd="0" presId="urn:microsoft.com/office/officeart/2005/8/layout/vList2"/>
    <dgm:cxn modelId="{ACB0FB87-D411-4643-9589-47330A9DF933}" srcId="{A55482D0-C421-954C-9927-028C9C4CC670}" destId="{C77AB82A-472D-4246-BAFB-3E34C6F41D30}" srcOrd="0" destOrd="0" parTransId="{F054740C-C223-8841-84D3-CD5B57F33AC9}" sibTransId="{1C865F41-A60E-1740-BB08-DC41C49C43E6}"/>
    <dgm:cxn modelId="{183329B2-C54C-B643-9C12-758F6F417525}" type="presOf" srcId="{A55482D0-C421-954C-9927-028C9C4CC670}" destId="{5CA33070-F22E-1543-8FAE-97BB4711BF22}" srcOrd="0" destOrd="0" presId="urn:microsoft.com/office/officeart/2005/8/layout/vList2"/>
    <dgm:cxn modelId="{796C1C1E-45C0-1841-B106-2137DBA459B7}" type="presParOf" srcId="{5CA33070-F22E-1543-8FAE-97BB4711BF22}" destId="{9F87BA42-7293-3543-ADE2-47B88261E7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7BA42-7293-3543-ADE2-47B88261E7B1}">
      <dsp:nvSpPr>
        <dsp:cNvPr id="0" name=""/>
        <dsp:cNvSpPr/>
      </dsp:nvSpPr>
      <dsp:spPr>
        <a:xfrm>
          <a:off x="0" y="121849"/>
          <a:ext cx="12192000" cy="12168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b="1" kern="1200" dirty="0" smtClean="0">
              <a:latin typeface="微软雅黑"/>
              <a:cs typeface="微软雅黑"/>
            </a:rPr>
            <a:t>SCC detection is one</a:t>
          </a:r>
          <a:r>
            <a:rPr lang="zh-CN" altLang="en-US" sz="3200" b="1" kern="1200" dirty="0" smtClean="0">
              <a:latin typeface="微软雅黑"/>
              <a:cs typeface="微软雅黑"/>
            </a:rPr>
            <a:t> </a:t>
          </a:r>
          <a:r>
            <a:rPr lang="en-US" altLang="zh-CN" sz="3200" b="1" kern="1200" dirty="0" smtClean="0">
              <a:latin typeface="微软雅黑"/>
              <a:cs typeface="微软雅黑"/>
            </a:rPr>
            <a:t>of</a:t>
          </a:r>
          <a:r>
            <a:rPr lang="zh-CN" altLang="en-US" sz="3200" b="1" kern="1200" dirty="0" smtClean="0">
              <a:latin typeface="微软雅黑"/>
              <a:cs typeface="微软雅黑"/>
            </a:rPr>
            <a:t> </a:t>
          </a:r>
          <a:r>
            <a:rPr lang="en-US" altLang="zh-CN" sz="3200" b="1" kern="1200" dirty="0" smtClean="0">
              <a:latin typeface="微软雅黑"/>
              <a:cs typeface="微软雅黑"/>
            </a:rPr>
            <a:t>the most</a:t>
          </a:r>
          <a:r>
            <a:rPr lang="zh-CN" altLang="en-US" sz="3200" b="1" kern="1200" dirty="0" smtClean="0">
              <a:latin typeface="微软雅黑"/>
              <a:cs typeface="微软雅黑"/>
            </a:rPr>
            <a:t> </a:t>
          </a:r>
          <a:r>
            <a:rPr lang="en-US" altLang="zh-CN" sz="3200" b="1" kern="1200" dirty="0" smtClean="0">
              <a:latin typeface="微软雅黑"/>
              <a:cs typeface="微软雅黑"/>
            </a:rPr>
            <a:t>important graph algorithms</a:t>
          </a:r>
          <a:endParaRPr lang="en-US" sz="3200" b="1" kern="1200" dirty="0">
            <a:latin typeface="微软雅黑"/>
            <a:cs typeface="微软雅黑"/>
          </a:endParaRPr>
        </a:p>
      </dsp:txBody>
      <dsp:txXfrm>
        <a:off x="59399" y="181248"/>
        <a:ext cx="120732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7BA42-7293-3543-ADE2-47B88261E7B1}">
      <dsp:nvSpPr>
        <dsp:cNvPr id="0" name=""/>
        <dsp:cNvSpPr/>
      </dsp:nvSpPr>
      <dsp:spPr>
        <a:xfrm>
          <a:off x="0" y="121849"/>
          <a:ext cx="10689166" cy="12168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Significantly increases parallelism in FB step</a:t>
          </a:r>
          <a:endParaRPr lang="en-US" sz="3900" kern="1200" dirty="0"/>
        </a:p>
      </dsp:txBody>
      <dsp:txXfrm>
        <a:off x="59399" y="181248"/>
        <a:ext cx="10570368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FF94A-1333-4E92-AA9A-926BE7AC21E5}" type="datetimeFigureOut">
              <a:rPr lang="zh-CN" altLang="en-US" smtClean="0"/>
              <a:t>03/02/17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6646985"/>
            <a:ext cx="5486400" cy="13540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AE1B5-0979-496B-9BC6-DC34D37E20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955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Good afternoon</a:t>
            </a:r>
            <a:r>
              <a:rPr lang="en-US" baseline="0" dirty="0" smtClean="0"/>
              <a:t> </a:t>
            </a:r>
            <a:r>
              <a:rPr lang="en-US" dirty="0" smtClean="0"/>
              <a:t>everyone.</a:t>
            </a:r>
            <a:r>
              <a:rPr lang="en-US" baseline="0" dirty="0" smtClean="0"/>
              <a:t> </a:t>
            </a:r>
            <a:r>
              <a:rPr lang="en-US" dirty="0" smtClean="0"/>
              <a:t>Thanks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coming.</a:t>
            </a:r>
            <a:r>
              <a:rPr lang="zh-CN" altLang="en-US" dirty="0" smtClean="0"/>
              <a:t> </a:t>
            </a:r>
            <a:r>
              <a:rPr lang="en-US" altLang="zh-CN" dirty="0" smtClean="0"/>
              <a:t>My</a:t>
            </a:r>
            <a:r>
              <a:rPr lang="zh-CN" altLang="en-US" dirty="0" smtClean="0"/>
              <a:t> </a:t>
            </a:r>
            <a:r>
              <a:rPr lang="en-US" altLang="zh-CN" dirty="0" smtClean="0"/>
              <a:t>name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Xuhao</a:t>
            </a:r>
            <a:r>
              <a:rPr lang="zh-CN" altLang="en-US" dirty="0" smtClean="0"/>
              <a:t> </a:t>
            </a:r>
            <a:r>
              <a:rPr lang="en-US" altLang="zh-CN" dirty="0" smtClean="0"/>
              <a:t>Chen.</a:t>
            </a:r>
            <a:r>
              <a:rPr lang="zh-CN" altLang="en-US" dirty="0" smtClean="0"/>
              <a:t> </a:t>
            </a:r>
            <a:r>
              <a:rPr lang="en-US" altLang="zh-CN" dirty="0" smtClean="0"/>
              <a:t>I</a:t>
            </a:r>
            <a:r>
              <a:rPr lang="zh-CN" altLang="en-US" dirty="0" smtClean="0"/>
              <a:t> </a:t>
            </a:r>
            <a:r>
              <a:rPr lang="en-US" altLang="zh-CN" dirty="0" smtClean="0"/>
              <a:t>am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National University of Defense </a:t>
            </a:r>
            <a:r>
              <a:rPr lang="en-US" altLang="zh-CN" dirty="0" smtClean="0"/>
              <a:t>Technology.</a:t>
            </a:r>
            <a:r>
              <a:rPr lang="zh-CN" altLang="en-US" dirty="0" smtClean="0"/>
              <a:t> </a:t>
            </a:r>
            <a:r>
              <a:rPr lang="en-US" altLang="zh-CN" dirty="0" smtClean="0"/>
              <a:t>My</a:t>
            </a:r>
            <a:r>
              <a:rPr lang="zh-CN" altLang="en-US" dirty="0" smtClean="0"/>
              <a:t> </a:t>
            </a:r>
            <a:r>
              <a:rPr lang="en-US" altLang="zh-CN" dirty="0" smtClean="0"/>
              <a:t>talk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xxx</a:t>
            </a:r>
            <a:r>
              <a:rPr lang="en-US" altLang="en-US" dirty="0" smtClean="0"/>
              <a:t>.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AE1B5-0979-496B-9BC6-DC34D37E20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848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each WCC is a separate parallel task.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AE1B5-0979-496B-9BC6-DC34D37E202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274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AE1B5-0979-496B-9BC6-DC34D37E202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847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AE1B5-0979-496B-9BC6-DC34D37E202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847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 this talk,</a:t>
            </a:r>
            <a:r>
              <a:rPr lang="en-US" altLang="zh-CN" baseline="0" dirty="0" smtClean="0"/>
              <a:t> we will first introduce the background and motivation. We will introduce the previously proposed parallel SCC detection algorithm.</a:t>
            </a:r>
          </a:p>
          <a:p>
            <a:r>
              <a:rPr lang="en-US" altLang="zh-CN" baseline="0" dirty="0" smtClean="0"/>
              <a:t>And also the existing GPU SCC detection implementation. We will show the limitation of this implementation.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Then we describe our proposed design and implementation details. We propose the hybrid method in a two-phase algorithm framework.</a:t>
            </a:r>
          </a:p>
          <a:p>
            <a:r>
              <a:rPr lang="en-US" altLang="zh-CN" baseline="0" dirty="0" smtClean="0"/>
              <a:t>In each phase, the hybrid method applies different parallelism strategies according to the characteristics of each phase.</a:t>
            </a:r>
          </a:p>
          <a:p>
            <a:r>
              <a:rPr lang="en-US" altLang="zh-CN" baseline="0" dirty="0" smtClean="0"/>
              <a:t>We will show how we increase parallelism in Phase-2, and optimize graph traversal operation in both phases.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Next we illustrate some experimental results, and finally concludes.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AE1B5-0979-496B-9BC6-DC34D37E20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847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AE1B5-0979-496B-9BC6-DC34D37E20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847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recent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years,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nalytics and knowledge extraction on graph data structures have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become areas of great interest.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dirty="0" smtClean="0"/>
              <a:t>Applications of graph algorithms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include</a:t>
            </a:r>
            <a:r>
              <a:rPr lang="zh-CN" altLang="en-US" dirty="0" smtClean="0"/>
              <a:t> </a:t>
            </a:r>
            <a:r>
              <a:rPr lang="en-US" altLang="zh-CN" dirty="0" smtClean="0"/>
              <a:t>social networks,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web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big data analysis,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recommender systems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so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.</a:t>
            </a:r>
            <a:endParaRPr lang="en-US" altLang="zh-CN" dirty="0" smtClean="0"/>
          </a:p>
          <a:p>
            <a:r>
              <a:rPr lang="en-US" altLang="zh-CN" dirty="0" smtClean="0"/>
              <a:t>Due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huge</a:t>
            </a:r>
            <a:r>
              <a:rPr lang="zh-CN" altLang="en-US" dirty="0" smtClean="0"/>
              <a:t> </a:t>
            </a:r>
            <a:r>
              <a:rPr lang="en-US" altLang="zh-CN" dirty="0" smtClean="0"/>
              <a:t>amount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process,</a:t>
            </a:r>
            <a:r>
              <a:rPr lang="zh-CN" altLang="en-US" dirty="0" smtClean="0"/>
              <a:t> </a:t>
            </a:r>
            <a:r>
              <a:rPr lang="en-US" altLang="zh-CN" dirty="0" smtClean="0"/>
              <a:t>graph</a:t>
            </a:r>
            <a:r>
              <a:rPr lang="zh-CN" altLang="en-US" dirty="0" smtClean="0"/>
              <a:t> </a:t>
            </a:r>
            <a:r>
              <a:rPr lang="en-US" altLang="zh-CN" dirty="0" smtClean="0"/>
              <a:t>algorithms</a:t>
            </a:r>
            <a:r>
              <a:rPr lang="zh-CN" altLang="en-US" dirty="0" smtClean="0"/>
              <a:t> </a:t>
            </a:r>
            <a:r>
              <a:rPr lang="en-US" altLang="zh-CN" dirty="0" smtClean="0"/>
              <a:t>take</a:t>
            </a:r>
            <a:r>
              <a:rPr lang="zh-CN" altLang="en-US" dirty="0" smtClean="0"/>
              <a:t> </a:t>
            </a:r>
            <a:r>
              <a:rPr lang="en-US" altLang="zh-CN" dirty="0" smtClean="0"/>
              <a:t>quite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lot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time.</a:t>
            </a:r>
          </a:p>
          <a:p>
            <a:r>
              <a:rPr lang="en-US" altLang="zh-CN" dirty="0" smtClean="0"/>
              <a:t>Modern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datacenters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massively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parallel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accelerators,</a:t>
            </a:r>
            <a:r>
              <a:rPr lang="zh-CN" altLang="en-US" dirty="0" smtClean="0"/>
              <a:t> </a:t>
            </a:r>
            <a:r>
              <a:rPr lang="en-US" altLang="zh-CN" dirty="0" smtClean="0"/>
              <a:t>such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GPUs,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speedup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these</a:t>
            </a:r>
            <a:r>
              <a:rPr lang="zh-CN" altLang="en-US" dirty="0" smtClean="0"/>
              <a:t> </a:t>
            </a:r>
            <a:r>
              <a:rPr lang="en-US" altLang="zh-CN" dirty="0" smtClean="0"/>
              <a:t>algorithms.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SCC Detection is one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of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the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important graph algorithms.</a:t>
            </a:r>
            <a:endParaRPr lang="en-US" altLang="zh-CN" dirty="0" smtClean="0"/>
          </a:p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AE1B5-0979-496B-9BC6-DC34D37E2029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46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graph is said to be strongly connected if every vertex is reachable from every other vertex.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strongly connected components components of an directed graph form a partition into </a:t>
            </a:r>
            <a:r>
              <a:rPr lang="en-US" dirty="0" err="1" smtClean="0"/>
              <a:t>subgraphs</a:t>
            </a:r>
            <a:r>
              <a:rPr lang="en-US" dirty="0" smtClean="0"/>
              <a:t> that are themselves strongly connected.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Datasets contain millions to billions of nodes and billions of edges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which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implies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SCC on large graphs will take a long time!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AE1B5-0979-496B-9BC6-DC34D37E20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144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Transpose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AE1B5-0979-496B-9BC6-DC34D37E20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677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AE1B5-0979-496B-9BC6-DC34D37E20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071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i</a:t>
            </a:r>
            <a:r>
              <a:rPr lang="en-US" dirty="0" smtClean="0"/>
              <a:t>dentify trivial SCCs (size 1) by looking only at the number of neighbors</a:t>
            </a:r>
            <a:r>
              <a:rPr lang="zh-CN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is,</a:t>
            </a:r>
            <a:r>
              <a:rPr lang="zh-CN" altLang="en-US" dirty="0" smtClean="0"/>
              <a:t> </a:t>
            </a:r>
            <a:r>
              <a:rPr lang="en-US" altLang="zh-CN" dirty="0" smtClean="0"/>
              <a:t>i</a:t>
            </a:r>
            <a:r>
              <a:rPr lang="en-US" dirty="0" smtClean="0"/>
              <a:t>f the vertex</a:t>
            </a:r>
            <a:r>
              <a:rPr lang="zh-CN" altLang="en-US" dirty="0" smtClean="0"/>
              <a:t> </a:t>
            </a:r>
            <a:r>
              <a:rPr lang="en-US" dirty="0" smtClean="0"/>
              <a:t>has</a:t>
            </a:r>
            <a:r>
              <a:rPr lang="zh-CN" altLang="en-US" dirty="0" smtClean="0"/>
              <a:t> </a:t>
            </a:r>
            <a:r>
              <a:rPr lang="en-US" altLang="zh-CN" dirty="0" smtClean="0"/>
              <a:t>no</a:t>
            </a:r>
            <a:r>
              <a:rPr lang="en-US" dirty="0" smtClean="0"/>
              <a:t> incoming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edges</a:t>
            </a:r>
            <a:r>
              <a:rPr lang="en-US" dirty="0" smtClean="0"/>
              <a:t> or no</a:t>
            </a:r>
            <a:r>
              <a:rPr lang="zh-CN" altLang="en-US" dirty="0" smtClean="0"/>
              <a:t> </a:t>
            </a:r>
            <a:r>
              <a:rPr lang="en-US" dirty="0" smtClean="0"/>
              <a:t>outgoing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edges</a:t>
            </a:r>
            <a:r>
              <a:rPr lang="en-US" dirty="0" smtClean="0"/>
              <a:t>, it is a size 1 SCC</a:t>
            </a:r>
            <a:r>
              <a:rPr lang="en-US" altLang="zh-CN" dirty="0" smtClean="0"/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easy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implement Trimming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in parallel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AE1B5-0979-496B-9BC6-DC34D37E20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041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AE1B5-0979-496B-9BC6-DC34D37E20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847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22319" y="2082800"/>
            <a:ext cx="9842500" cy="2455863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20819" y="4711700"/>
            <a:ext cx="9144000" cy="787400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rgbClr val="29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142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D5966-6EE2-419B-84FB-1826F05768F3}" type="datetime1">
              <a:rPr lang="zh-CN" altLang="en-US" smtClean="0"/>
              <a:t>03/02/17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24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74C4EA-3C65-4C59-A346-25CAD646127B}" type="datetime1">
              <a:rPr lang="zh-CN" altLang="en-US" smtClean="0"/>
              <a:t>03/02/17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325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22319" y="2082800"/>
            <a:ext cx="9842500" cy="2455863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20819" y="4711700"/>
            <a:ext cx="9144000" cy="787400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rgbClr val="29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5023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 baseline="0">
                <a:latin typeface="Times New Roman" panose="02020603050405020304" pitchFamily="18" charset="0"/>
              </a:defRPr>
            </a:lvl1pPr>
            <a:lvl2pPr>
              <a:lnSpc>
                <a:spcPct val="150000"/>
              </a:lnSpc>
              <a:defRPr baseline="0">
                <a:latin typeface="Times New Roman" panose="02020603050405020304" pitchFamily="18" charset="0"/>
              </a:defRPr>
            </a:lvl2pPr>
            <a:lvl3pPr>
              <a:lnSpc>
                <a:spcPct val="150000"/>
              </a:lnSpc>
              <a:defRPr baseline="0">
                <a:latin typeface="Times New Roman" panose="02020603050405020304" pitchFamily="18" charset="0"/>
              </a:defRPr>
            </a:lvl3pPr>
            <a:lvl4pPr>
              <a:lnSpc>
                <a:spcPct val="150000"/>
              </a:lnSpc>
              <a:defRPr baseline="0">
                <a:latin typeface="Times New Roman" panose="02020603050405020304" pitchFamily="18" charset="0"/>
              </a:defRPr>
            </a:lvl4pPr>
            <a:lvl5pPr>
              <a:lnSpc>
                <a:spcPct val="150000"/>
              </a:lnSpc>
              <a:defRPr baseline="0"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31D962-87C2-4DF2-979F-96D7276290F5}" type="datetime1">
              <a:rPr lang="zh-CN" altLang="en-US" smtClean="0">
                <a:solidFill>
                  <a:prstClr val="black"/>
                </a:solidFill>
              </a:rPr>
              <a:pPr/>
              <a:t>03/02/17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3CA18CE-613F-43B1-AC7C-7CAEDEC09F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590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00" y="1392238"/>
            <a:ext cx="101917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55700" y="4589463"/>
            <a:ext cx="101917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969008-6C0E-4337-BA12-B9204570FABD}" type="datetime1">
              <a:rPr lang="zh-CN" altLang="en-US" smtClean="0">
                <a:solidFill>
                  <a:prstClr val="black"/>
                </a:solidFill>
              </a:rPr>
              <a:pPr/>
              <a:t>03/02/17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518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CDF7FF-5C42-413D-885B-8F5ADD646EE0}" type="datetime1">
              <a:rPr lang="zh-CN" altLang="en-US" smtClean="0">
                <a:solidFill>
                  <a:prstClr val="black"/>
                </a:solidFill>
              </a:rPr>
              <a:pPr/>
              <a:t>03/02/17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9533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EF9A3-3035-4A6E-8DA5-45B096325CBD}" type="datetime1">
              <a:rPr lang="zh-CN" altLang="en-US" smtClean="0">
                <a:solidFill>
                  <a:prstClr val="black"/>
                </a:solidFill>
              </a:rPr>
              <a:pPr/>
              <a:t>03/02/17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637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1E49B-1A27-408E-9D33-85A5FAC3A119}" type="datetime1">
              <a:rPr lang="zh-CN" altLang="en-US" smtClean="0">
                <a:solidFill>
                  <a:prstClr val="black"/>
                </a:solidFill>
              </a:rPr>
              <a:pPr/>
              <a:t>03/02/17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848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D8B2F-4AC3-48D7-96F3-8550D8D36BE3}" type="datetime1">
              <a:rPr lang="zh-CN" altLang="en-US" smtClean="0">
                <a:solidFill>
                  <a:prstClr val="black"/>
                </a:solidFill>
              </a:rPr>
              <a:pPr/>
              <a:t>03/02/17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80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3AAE81-E215-4966-9A93-9B1A94CFB743}" type="datetime1">
              <a:rPr lang="zh-CN" altLang="en-US" smtClean="0">
                <a:solidFill>
                  <a:prstClr val="black"/>
                </a:solidFill>
              </a:rPr>
              <a:pPr/>
              <a:t>03/02/17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646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 baseline="0">
                <a:latin typeface="Times New Roman" panose="02020603050405020304" pitchFamily="18" charset="0"/>
              </a:defRPr>
            </a:lvl1pPr>
            <a:lvl2pPr>
              <a:lnSpc>
                <a:spcPct val="150000"/>
              </a:lnSpc>
              <a:defRPr baseline="0">
                <a:latin typeface="Times New Roman" panose="02020603050405020304" pitchFamily="18" charset="0"/>
              </a:defRPr>
            </a:lvl2pPr>
            <a:lvl3pPr>
              <a:lnSpc>
                <a:spcPct val="150000"/>
              </a:lnSpc>
              <a:defRPr baseline="0">
                <a:latin typeface="Times New Roman" panose="02020603050405020304" pitchFamily="18" charset="0"/>
              </a:defRPr>
            </a:lvl3pPr>
            <a:lvl4pPr>
              <a:lnSpc>
                <a:spcPct val="150000"/>
              </a:lnSpc>
              <a:defRPr baseline="0">
                <a:latin typeface="Times New Roman" panose="02020603050405020304" pitchFamily="18" charset="0"/>
              </a:defRPr>
            </a:lvl4pPr>
            <a:lvl5pPr>
              <a:lnSpc>
                <a:spcPct val="150000"/>
              </a:lnSpc>
              <a:defRPr baseline="0"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31D962-87C2-4DF2-979F-96D7276290F5}" type="datetime1">
              <a:rPr lang="zh-CN" altLang="en-US" smtClean="0"/>
              <a:t>03/02/17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3CA18CE-613F-43B1-AC7C-7CAEDEC09F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057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472DE-6D9A-4885-8D39-76D74DFF81E5}" type="datetime1">
              <a:rPr lang="zh-CN" altLang="en-US" smtClean="0">
                <a:solidFill>
                  <a:prstClr val="black"/>
                </a:solidFill>
              </a:rPr>
              <a:pPr/>
              <a:t>03/02/17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897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D5966-6EE2-419B-84FB-1826F05768F3}" type="datetime1">
              <a:rPr lang="zh-CN" altLang="en-US" smtClean="0">
                <a:solidFill>
                  <a:prstClr val="black"/>
                </a:solidFill>
              </a:rPr>
              <a:pPr/>
              <a:t>03/02/17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495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74C4EA-3C65-4C59-A346-25CAD646127B}" type="datetime1">
              <a:rPr lang="zh-CN" altLang="en-US" smtClean="0">
                <a:solidFill>
                  <a:prstClr val="black"/>
                </a:solidFill>
              </a:rPr>
              <a:pPr/>
              <a:t>03/02/17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50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00" y="1392238"/>
            <a:ext cx="101917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55700" y="4589463"/>
            <a:ext cx="101917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969008-6C0E-4337-BA12-B9204570FABD}" type="datetime1">
              <a:rPr lang="zh-CN" altLang="en-US" smtClean="0"/>
              <a:t>03/02/17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844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CDF7FF-5C42-413D-885B-8F5ADD646EE0}" type="datetime1">
              <a:rPr lang="zh-CN" altLang="en-US" smtClean="0"/>
              <a:t>03/02/17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80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EF9A3-3035-4A6E-8DA5-45B096325CBD}" type="datetime1">
              <a:rPr lang="zh-CN" altLang="en-US" smtClean="0"/>
              <a:t>03/02/17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978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1E49B-1A27-408E-9D33-85A5FAC3A119}" type="datetime1">
              <a:rPr lang="zh-CN" altLang="en-US" smtClean="0"/>
              <a:t>03/02/17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114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D8B2F-4AC3-48D7-96F3-8550D8D36BE3}" type="datetime1">
              <a:rPr lang="zh-CN" altLang="en-US" smtClean="0"/>
              <a:t>03/02/17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128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3AAE81-E215-4966-9A93-9B1A94CFB743}" type="datetime1">
              <a:rPr lang="zh-CN" altLang="en-US" smtClean="0"/>
              <a:t>03/02/17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7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472DE-6D9A-4885-8D39-76D74DFF81E5}" type="datetime1">
              <a:rPr lang="zh-CN" altLang="en-US" smtClean="0"/>
              <a:t>03/02/17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73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92369" y="139700"/>
            <a:ext cx="10023230" cy="1041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52500" y="1600199"/>
            <a:ext cx="10639278" cy="41956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821619" y="62578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5D6D7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3CA18CE-613F-43B1-AC7C-7CAEDEC09F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97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0">
          <a:solidFill>
            <a:srgbClr val="294C4C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rgbClr val="282D34"/>
          </a:solidFill>
          <a:latin typeface="Corbel"/>
          <a:ea typeface="思源黑体 CN Regular" panose="020B0500000000000000" pitchFamily="34" charset="-122"/>
          <a:cs typeface="Corbel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rgbClr val="282D34"/>
          </a:solidFill>
          <a:latin typeface="Corbel"/>
          <a:ea typeface="思源黑体 CN Regular" panose="020B0500000000000000" pitchFamily="34" charset="-122"/>
          <a:cs typeface="Corbel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rgbClr val="282D34"/>
          </a:solidFill>
          <a:latin typeface="Corbel"/>
          <a:ea typeface="思源黑体 CN Regular" panose="020B0500000000000000" pitchFamily="34" charset="-122"/>
          <a:cs typeface="Corbel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282D34"/>
          </a:solidFill>
          <a:latin typeface="Corbel"/>
          <a:ea typeface="思源黑体 CN Regular" panose="020B0500000000000000" pitchFamily="34" charset="-122"/>
          <a:cs typeface="Corbel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282D34"/>
          </a:solidFill>
          <a:latin typeface="Corbel"/>
          <a:ea typeface="思源黑体 CN Regular" panose="020B0500000000000000" pitchFamily="34" charset="-122"/>
          <a:cs typeface="Corbe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92369" y="139700"/>
            <a:ext cx="10023230" cy="1041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52500" y="1600199"/>
            <a:ext cx="10639278" cy="41956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821619" y="62578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5D6D7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3CA18CE-613F-43B1-AC7C-7CAEDEC09F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06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0">
          <a:solidFill>
            <a:srgbClr val="294C4C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rgbClr val="282D34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rgbClr val="282D34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rgbClr val="282D34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282D34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282D34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diagramData" Target="../diagrams/data1.xml"/><Relationship Id="rId13" Type="http://schemas.openxmlformats.org/officeDocument/2006/relationships/diagramLayout" Target="../diagrams/layout1.xml"/><Relationship Id="rId14" Type="http://schemas.openxmlformats.org/officeDocument/2006/relationships/diagramQuickStyle" Target="../diagrams/quickStyle1.xml"/><Relationship Id="rId15" Type="http://schemas.openxmlformats.org/officeDocument/2006/relationships/diagramColors" Target="../diagrams/colors1.xml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633" y="1798896"/>
            <a:ext cx="12181367" cy="2455863"/>
          </a:xfrm>
        </p:spPr>
        <p:txBody>
          <a:bodyPr anchor="ctr">
            <a:normAutofit/>
          </a:bodyPr>
          <a:lstStyle/>
          <a:p>
            <a:pPr algn="ctr"/>
            <a:r>
              <a:rPr lang="en-US" altLang="zh-CN" sz="3900" dirty="0">
                <a:latin typeface="Palatino"/>
                <a:cs typeface="Palatino"/>
              </a:rPr>
              <a:t>High Performance Detection of Strongly Connected</a:t>
            </a:r>
            <a:br>
              <a:rPr lang="en-US" altLang="zh-CN" sz="3900" dirty="0">
                <a:latin typeface="Palatino"/>
                <a:cs typeface="Palatino"/>
              </a:rPr>
            </a:br>
            <a:r>
              <a:rPr lang="en-US" altLang="zh-CN" sz="3900" dirty="0">
                <a:latin typeface="Palatino"/>
                <a:cs typeface="Palatino"/>
              </a:rPr>
              <a:t>Components in Sparse Graphs on GPUs</a:t>
            </a:r>
            <a:endParaRPr lang="zh-CN" altLang="en-US" sz="3900" dirty="0">
              <a:latin typeface="Palatino"/>
              <a:cs typeface="Palatino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4528304"/>
            <a:ext cx="12191999" cy="169469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000" b="0" dirty="0" err="1">
                <a:latin typeface="Corbel"/>
                <a:cs typeface="Corbel"/>
              </a:rPr>
              <a:t>Pingfan</a:t>
            </a:r>
            <a:r>
              <a:rPr lang="en-US" sz="3000" b="0" dirty="0">
                <a:latin typeface="Corbel"/>
                <a:cs typeface="Corbel"/>
              </a:rPr>
              <a:t> </a:t>
            </a:r>
            <a:r>
              <a:rPr lang="en-US" sz="3000" b="0" dirty="0" smtClean="0">
                <a:latin typeface="Corbel"/>
                <a:cs typeface="Corbel"/>
              </a:rPr>
              <a:t>Li</a:t>
            </a:r>
            <a:r>
              <a:rPr lang="zh-CN" altLang="en-US" sz="3000" b="0" dirty="0" smtClean="0">
                <a:latin typeface="Corbel"/>
                <a:cs typeface="Corbel"/>
              </a:rPr>
              <a:t>, </a:t>
            </a:r>
            <a:r>
              <a:rPr lang="en-US" sz="3000" dirty="0" smtClean="0">
                <a:solidFill>
                  <a:srgbClr val="0000FF"/>
                </a:solidFill>
                <a:latin typeface="Corbel"/>
                <a:cs typeface="Corbel"/>
              </a:rPr>
              <a:t>Xuhao Chen</a:t>
            </a:r>
            <a:r>
              <a:rPr lang="zh-CN" altLang="en-US" sz="3000" b="0" dirty="0">
                <a:latin typeface="Corbel"/>
                <a:cs typeface="Corbel"/>
              </a:rPr>
              <a:t>,</a:t>
            </a:r>
            <a:r>
              <a:rPr lang="zh-CN" altLang="en-US" sz="3000" b="0" dirty="0" smtClean="0">
                <a:latin typeface="Corbel"/>
                <a:cs typeface="Corbel"/>
              </a:rPr>
              <a:t> </a:t>
            </a:r>
            <a:r>
              <a:rPr lang="en-US" altLang="zh-CN" sz="3000" b="0" dirty="0" err="1" smtClean="0">
                <a:latin typeface="Corbel"/>
                <a:cs typeface="Corbel"/>
              </a:rPr>
              <a:t>Jie</a:t>
            </a:r>
            <a:r>
              <a:rPr lang="zh-CN" altLang="en-US" sz="3000" b="0" dirty="0" smtClean="0">
                <a:latin typeface="Corbel"/>
                <a:cs typeface="Corbel"/>
              </a:rPr>
              <a:t> </a:t>
            </a:r>
            <a:r>
              <a:rPr lang="en-US" altLang="zh-CN" sz="3000" b="0" dirty="0" err="1" smtClean="0">
                <a:latin typeface="Corbel"/>
                <a:cs typeface="Corbel"/>
              </a:rPr>
              <a:t>Shen</a:t>
            </a:r>
            <a:r>
              <a:rPr lang="en-US" altLang="zh-CN" sz="3000" b="0" dirty="0" smtClean="0">
                <a:latin typeface="Corbel"/>
                <a:cs typeface="Corbel"/>
              </a:rPr>
              <a:t>,</a:t>
            </a:r>
            <a:r>
              <a:rPr lang="zh-CN" altLang="en-US" sz="3000" b="0" dirty="0" smtClean="0">
                <a:latin typeface="Corbel"/>
                <a:cs typeface="Corbel"/>
              </a:rPr>
              <a:t> </a:t>
            </a:r>
            <a:r>
              <a:rPr lang="en-US" altLang="zh-CN" sz="3000" b="0" dirty="0" err="1" smtClean="0">
                <a:latin typeface="Corbel"/>
                <a:cs typeface="Corbel"/>
              </a:rPr>
              <a:t>Jianbin</a:t>
            </a:r>
            <a:r>
              <a:rPr lang="zh-CN" altLang="en-US" sz="3000" b="0" dirty="0" smtClean="0">
                <a:latin typeface="Corbel"/>
                <a:cs typeface="Corbel"/>
              </a:rPr>
              <a:t> </a:t>
            </a:r>
            <a:r>
              <a:rPr lang="en-US" altLang="zh-CN" sz="3000" b="0" dirty="0" smtClean="0">
                <a:latin typeface="Corbel"/>
                <a:cs typeface="Corbel"/>
              </a:rPr>
              <a:t>Fang,</a:t>
            </a:r>
            <a:r>
              <a:rPr lang="zh-CN" altLang="en-US" sz="3000" b="0" dirty="0" smtClean="0">
                <a:latin typeface="Corbel"/>
                <a:cs typeface="Corbel"/>
              </a:rPr>
              <a:t> </a:t>
            </a:r>
            <a:r>
              <a:rPr lang="en-US" altLang="zh-CN" sz="3000" b="0" dirty="0" smtClean="0">
                <a:latin typeface="Corbel"/>
                <a:cs typeface="Corbel"/>
              </a:rPr>
              <a:t>Tao</a:t>
            </a:r>
            <a:r>
              <a:rPr lang="zh-CN" altLang="en-US" sz="3000" b="0" dirty="0" smtClean="0">
                <a:latin typeface="Corbel"/>
                <a:cs typeface="Corbel"/>
              </a:rPr>
              <a:t> </a:t>
            </a:r>
            <a:r>
              <a:rPr lang="en-US" altLang="zh-CN" sz="3000" b="0" dirty="0" smtClean="0">
                <a:latin typeface="Corbel"/>
                <a:cs typeface="Corbel"/>
              </a:rPr>
              <a:t>Tang,</a:t>
            </a:r>
            <a:r>
              <a:rPr lang="zh-CN" altLang="en-US" sz="3000" b="0" dirty="0" smtClean="0">
                <a:latin typeface="Corbel"/>
                <a:cs typeface="Corbel"/>
              </a:rPr>
              <a:t> </a:t>
            </a:r>
            <a:r>
              <a:rPr lang="en-US" altLang="zh-CN" sz="3000" b="0" dirty="0" err="1" smtClean="0">
                <a:latin typeface="Corbel"/>
                <a:cs typeface="Corbel"/>
              </a:rPr>
              <a:t>Canqun</a:t>
            </a:r>
            <a:r>
              <a:rPr lang="zh-CN" altLang="en-US" sz="3000" b="0" dirty="0" smtClean="0">
                <a:latin typeface="Corbel"/>
                <a:cs typeface="Corbel"/>
              </a:rPr>
              <a:t> </a:t>
            </a:r>
            <a:r>
              <a:rPr lang="en-US" altLang="zh-CN" sz="3000" b="0" dirty="0" smtClean="0">
                <a:latin typeface="Corbel"/>
                <a:cs typeface="Corbel"/>
              </a:rPr>
              <a:t>Yang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altLang="zh-CN" sz="3000" b="0" dirty="0" smtClean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altLang="zh-CN" sz="3000" b="0" dirty="0" smtClean="0">
                <a:latin typeface="Corbel"/>
                <a:cs typeface="Corbel"/>
              </a:rPr>
              <a:t>National</a:t>
            </a:r>
            <a:r>
              <a:rPr lang="zh-CN" altLang="zh-CN" sz="3000" b="0" dirty="0" smtClean="0">
                <a:latin typeface="Corbel"/>
                <a:cs typeface="Corbel"/>
              </a:rPr>
              <a:t> </a:t>
            </a:r>
            <a:r>
              <a:rPr lang="en-US" altLang="zh-CN" sz="3000" b="0" dirty="0" smtClean="0">
                <a:latin typeface="Corbel"/>
                <a:cs typeface="Corbel"/>
              </a:rPr>
              <a:t>University </a:t>
            </a:r>
            <a:r>
              <a:rPr lang="en-US" altLang="zh-CN" sz="3000" b="0" dirty="0">
                <a:latin typeface="Corbel"/>
                <a:cs typeface="Corbel"/>
              </a:rPr>
              <a:t>of Defense Technology</a:t>
            </a:r>
            <a:endParaRPr lang="en-US" altLang="zh-CN" sz="3000" b="0" dirty="0" smtClean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53958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SCC Detection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11" y="1409701"/>
            <a:ext cx="6129867" cy="4284488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52500" y="1600200"/>
            <a:ext cx="4656667" cy="2230968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rbel"/>
              </a:rPr>
              <a:t>Barnat</a:t>
            </a:r>
            <a:r>
              <a:rPr lang="en-US" dirty="0">
                <a:latin typeface="Corbel"/>
              </a:rPr>
              <a:t> et al</a:t>
            </a:r>
            <a:r>
              <a:rPr lang="en-US" dirty="0" smtClean="0">
                <a:latin typeface="Corbel"/>
              </a:rPr>
              <a:t>. </a:t>
            </a:r>
            <a:r>
              <a:rPr lang="en-US" dirty="0">
                <a:latin typeface="Corbel"/>
              </a:rPr>
              <a:t>implemented the FB-Trim algorithm using </a:t>
            </a:r>
            <a:r>
              <a:rPr lang="en-US" dirty="0" smtClean="0">
                <a:latin typeface="Corbel"/>
              </a:rPr>
              <a:t>CUDA</a:t>
            </a:r>
            <a:r>
              <a:rPr lang="en-US" altLang="zh-CN" baseline="30000" dirty="0" smtClean="0">
                <a:latin typeface="Corbel"/>
              </a:rPr>
              <a:t>[1</a:t>
            </a:r>
            <a:r>
              <a:rPr lang="en-US" altLang="en-US" baseline="30000" dirty="0" smtClean="0">
                <a:latin typeface="Corbel"/>
              </a:rPr>
              <a:t>,2</a:t>
            </a:r>
            <a:r>
              <a:rPr lang="en-US" altLang="zh-CN" baseline="30000" dirty="0" smtClean="0">
                <a:latin typeface="Corbel"/>
              </a:rPr>
              <a:t>]</a:t>
            </a:r>
            <a:endParaRPr lang="en-US" dirty="0" smtClean="0">
              <a:latin typeface="Corbel"/>
            </a:endParaRPr>
          </a:p>
          <a:p>
            <a:endParaRPr lang="en-US" altLang="zh-CN" dirty="0">
              <a:latin typeface="Corbe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167" y="4212173"/>
            <a:ext cx="512233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/>
                <a:cs typeface="Calibri"/>
              </a:rPr>
              <a:t>[1</a:t>
            </a:r>
            <a:r>
              <a:rPr lang="en-US" altLang="zh-CN" dirty="0">
                <a:latin typeface="Calibri"/>
                <a:cs typeface="Calibri"/>
              </a:rPr>
              <a:t>]</a:t>
            </a:r>
            <a:r>
              <a:rPr lang="zh-CN" altLang="en-US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Jiri </a:t>
            </a:r>
            <a:r>
              <a:rPr lang="en-US" dirty="0" err="1" smtClean="0">
                <a:latin typeface="Calibri"/>
                <a:cs typeface="Calibri"/>
              </a:rPr>
              <a:t>Barnat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et al., </a:t>
            </a:r>
            <a:r>
              <a:rPr lang="en-US" dirty="0">
                <a:latin typeface="Calibri"/>
                <a:cs typeface="Calibri"/>
              </a:rPr>
              <a:t>Computing Strongly</a:t>
            </a:r>
            <a:r>
              <a:rPr lang="zh-CN" altLang="en-US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Connected Components in Parallel on CUDA. In IPDPS</a:t>
            </a:r>
            <a:r>
              <a:rPr lang="zh-CN" altLang="en-US" dirty="0">
                <a:latin typeface="Calibri"/>
                <a:cs typeface="Calibri"/>
              </a:rPr>
              <a:t> </a:t>
            </a:r>
            <a:r>
              <a:rPr lang="en-US" altLang="zh-CN" dirty="0" smtClean="0">
                <a:latin typeface="Calibri"/>
                <a:cs typeface="Calibri"/>
              </a:rPr>
              <a:t>2011</a:t>
            </a:r>
          </a:p>
          <a:p>
            <a:endParaRPr lang="en-US" altLang="zh-CN" dirty="0">
              <a:latin typeface="Calibri"/>
              <a:cs typeface="Calibri"/>
            </a:endParaRPr>
          </a:p>
          <a:p>
            <a:r>
              <a:rPr lang="en-US" altLang="zh-CN" dirty="0" smtClean="0">
                <a:latin typeface="Calibri"/>
                <a:cs typeface="Calibri"/>
              </a:rPr>
              <a:t>[2</a:t>
            </a:r>
            <a:r>
              <a:rPr lang="en-US" altLang="zh-CN" dirty="0">
                <a:latin typeface="Calibri"/>
                <a:cs typeface="Calibri"/>
              </a:rPr>
              <a:t>] </a:t>
            </a:r>
            <a:r>
              <a:rPr lang="en-US" dirty="0" err="1">
                <a:latin typeface="Calibri"/>
                <a:cs typeface="Calibri"/>
              </a:rPr>
              <a:t>Bc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Miroslav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Stuhl</a:t>
            </a:r>
            <a:r>
              <a:rPr lang="en-US" dirty="0">
                <a:latin typeface="Calibri"/>
                <a:cs typeface="Calibri"/>
              </a:rPr>
              <a:t>. Computing Strongly Connected Components with CUDA. 2013.</a:t>
            </a:r>
            <a:endParaRPr lang="en-US" altLang="zh-CN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6514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3000" dirty="0" smtClean="0">
                <a:solidFill>
                  <a:schemeClr val="tx1"/>
                </a:solidFill>
                <a:latin typeface="Corbel"/>
              </a:rPr>
              <a:t>Background and Motivation</a:t>
            </a:r>
          </a:p>
          <a:p>
            <a:pPr lvl="1"/>
            <a:endParaRPr lang="en-US" altLang="zh-CN" sz="1200" dirty="0">
              <a:latin typeface="Corbel"/>
            </a:endParaRPr>
          </a:p>
          <a:p>
            <a:r>
              <a:rPr lang="en-US" altLang="zh-CN" sz="3000" b="1" dirty="0" smtClean="0">
                <a:solidFill>
                  <a:srgbClr val="FF0000"/>
                </a:solidFill>
                <a:latin typeface="Corbel"/>
              </a:rPr>
              <a:t>Design and Implementation Details</a:t>
            </a:r>
            <a:endParaRPr lang="en-US" altLang="zh-CN" sz="3000" b="1" dirty="0">
              <a:solidFill>
                <a:srgbClr val="FF0000"/>
              </a:solidFill>
              <a:latin typeface="Corbel"/>
            </a:endParaRPr>
          </a:p>
          <a:p>
            <a:pPr lvl="1"/>
            <a:endParaRPr lang="en-US" altLang="zh-CN" sz="1200" dirty="0">
              <a:latin typeface="Corbel"/>
            </a:endParaRPr>
          </a:p>
          <a:p>
            <a:r>
              <a:rPr lang="en-US" altLang="zh-CN" sz="3000" dirty="0" smtClean="0">
                <a:latin typeface="Corbel"/>
              </a:rPr>
              <a:t>Evaluation</a:t>
            </a:r>
          </a:p>
          <a:p>
            <a:pPr lvl="1"/>
            <a:endParaRPr lang="en-US" altLang="zh-CN" sz="1300" dirty="0">
              <a:latin typeface="Corbel"/>
            </a:endParaRPr>
          </a:p>
          <a:p>
            <a:r>
              <a:rPr lang="en-US" altLang="zh-CN" sz="3000" dirty="0" smtClean="0">
                <a:latin typeface="Corbel"/>
              </a:rPr>
              <a:t>Conclusion</a:t>
            </a:r>
            <a:endParaRPr lang="zh-CN" altLang="en-US" sz="3000" dirty="0">
              <a:latin typeface="Corbe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743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Challenges of </a:t>
            </a:r>
            <a:r>
              <a:rPr lang="en-US" dirty="0" smtClean="0"/>
              <a:t>GPU </a:t>
            </a:r>
            <a:r>
              <a:rPr lang="en-US" dirty="0"/>
              <a:t>SCC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4" y="1240365"/>
            <a:ext cx="5778501" cy="1172633"/>
          </a:xfrm>
        </p:spPr>
        <p:txBody>
          <a:bodyPr>
            <a:normAutofit/>
          </a:bodyPr>
          <a:lstStyle/>
          <a:p>
            <a:r>
              <a:rPr lang="en-US" altLang="zh-CN" sz="2200" dirty="0" smtClean="0">
                <a:latin typeface="Corbel"/>
              </a:rPr>
              <a:t>Load </a:t>
            </a:r>
            <a:r>
              <a:rPr lang="en-US" altLang="zh-CN" sz="2200" dirty="0">
                <a:latin typeface="Corbel"/>
              </a:rPr>
              <a:t>imbalance and random memory </a:t>
            </a:r>
            <a:r>
              <a:rPr lang="en-US" altLang="zh-CN" sz="2200" dirty="0" smtClean="0">
                <a:latin typeface="Corbel"/>
              </a:rPr>
              <a:t>accesses</a:t>
            </a:r>
            <a:endParaRPr lang="en-US" sz="2200" dirty="0"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716" y="2095768"/>
            <a:ext cx="6118729" cy="338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29" y="1981200"/>
            <a:ext cx="4699000" cy="38608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438905" y="1244599"/>
            <a:ext cx="5414434" cy="12107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 baseline="0">
                <a:solidFill>
                  <a:srgbClr val="282D34"/>
                </a:solidFill>
                <a:latin typeface="Times New Roman" panose="02020603050405020304" pitchFamily="18" charset="0"/>
                <a:ea typeface="思源黑体 CN Regular" panose="020B05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 baseline="0">
                <a:solidFill>
                  <a:srgbClr val="282D34"/>
                </a:solidFill>
                <a:latin typeface="Times New Roman" panose="02020603050405020304" pitchFamily="18" charset="0"/>
                <a:ea typeface="思源黑体 CN Regular" panose="020B0500000000000000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rgbClr val="282D34"/>
                </a:solidFill>
                <a:latin typeface="Times New Roman" panose="02020603050405020304" pitchFamily="18" charset="0"/>
                <a:ea typeface="思源黑体 CN Regular" panose="020B05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 baseline="0">
                <a:solidFill>
                  <a:srgbClr val="282D34"/>
                </a:solidFill>
                <a:latin typeface="Times New Roman" panose="02020603050405020304" pitchFamily="18" charset="0"/>
                <a:ea typeface="思源黑体 CN Regular" panose="020B0500000000000000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 baseline="0">
                <a:solidFill>
                  <a:srgbClr val="282D34"/>
                </a:solidFill>
                <a:latin typeface="Times New Roman" panose="02020603050405020304" pitchFamily="18" charset="0"/>
                <a:ea typeface="思源黑体 CN Regular" panose="020B0500000000000000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200" dirty="0" smtClean="0">
                <a:latin typeface="Corbel"/>
                <a:cs typeface="Corbel"/>
              </a:rPr>
              <a:t>Limited parallelism due to data irregularity</a:t>
            </a:r>
            <a:endParaRPr lang="zh-CN" altLang="en-US" sz="2200" dirty="0" smtClean="0">
              <a:latin typeface="Corbel"/>
              <a:cs typeface="Corbe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0993" y="5566834"/>
            <a:ext cx="4815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f</a:t>
            </a:r>
            <a:r>
              <a:rPr lang="en-US" dirty="0" smtClean="0"/>
              <a:t>igure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duplicated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Hong’s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SC’13</a:t>
            </a:r>
            <a:r>
              <a:rPr lang="zh-CN" altLang="en-US" dirty="0" smtClean="0"/>
              <a:t> </a:t>
            </a:r>
            <a:r>
              <a:rPr lang="en-US" altLang="zh-CN" dirty="0" smtClean="0"/>
              <a:t>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65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18" y="1375833"/>
            <a:ext cx="6964296" cy="42756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48678" y="3132667"/>
            <a:ext cx="4974167" cy="1778000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931324" y="1841498"/>
            <a:ext cx="1820334" cy="973668"/>
          </a:xfrm>
          <a:prstGeom prst="wedgeRoundRectCallout">
            <a:avLst>
              <a:gd name="adj1" fmla="val 133944"/>
              <a:gd name="adj2" fmla="val -257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Apply </a:t>
            </a:r>
            <a:r>
              <a:rPr lang="en-US" sz="2200" dirty="0" smtClean="0"/>
              <a:t>iterative</a:t>
            </a:r>
          </a:p>
          <a:p>
            <a:pPr algn="ctr"/>
            <a:r>
              <a:rPr lang="en-US" sz="2200" dirty="0" smtClean="0"/>
              <a:t>Trim </a:t>
            </a:r>
            <a:r>
              <a:rPr lang="en-US" sz="2200" dirty="0" smtClean="0"/>
              <a:t>step</a:t>
            </a:r>
            <a:endParaRPr lang="en-US" sz="22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931283" y="3111497"/>
            <a:ext cx="1820375" cy="931341"/>
          </a:xfrm>
          <a:prstGeom prst="wedgeRoundRectCallout">
            <a:avLst>
              <a:gd name="adj1" fmla="val 130640"/>
              <a:gd name="adj2" fmla="val -9718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Choose the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first</a:t>
            </a:r>
            <a:r>
              <a:rPr lang="zh-CN" altLang="en-US" sz="2000" dirty="0" smtClean="0"/>
              <a:t> </a:t>
            </a:r>
            <a:r>
              <a:rPr lang="en-US" sz="2000" dirty="0" smtClean="0"/>
              <a:t>pivot</a:t>
            </a:r>
            <a:endParaRPr lang="en-US" sz="20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9969493" y="1934639"/>
            <a:ext cx="1811824" cy="1011768"/>
          </a:xfrm>
          <a:prstGeom prst="wedgeRoundRectCallout">
            <a:avLst>
              <a:gd name="adj1" fmla="val -111190"/>
              <a:gd name="adj2" fmla="val 10365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Calculate</a:t>
            </a:r>
            <a:r>
              <a:rPr lang="zh-CN" altLang="en-US" sz="2000" dirty="0" smtClean="0"/>
              <a:t> </a:t>
            </a:r>
            <a:endParaRPr lang="en-US" altLang="zh-CN" sz="2000" dirty="0" smtClean="0"/>
          </a:p>
          <a:p>
            <a:pPr algn="ctr"/>
            <a:r>
              <a:rPr lang="en-US" altLang="zh-CN" sz="2000" dirty="0" smtClean="0"/>
              <a:t>FW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&amp;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BW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reachable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sets</a:t>
            </a:r>
            <a:endParaRPr lang="en-US" sz="20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9969500" y="4140205"/>
            <a:ext cx="1820333" cy="1617136"/>
          </a:xfrm>
          <a:prstGeom prst="wedgeRoundRectCallout">
            <a:avLst>
              <a:gd name="adj1" fmla="val -127318"/>
              <a:gd name="adj2" fmla="val -1451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New SCC is intersection of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FW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&amp;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BW</a:t>
            </a:r>
            <a:r>
              <a:rPr lang="en-US" altLang="en-US" sz="2000" dirty="0"/>
              <a:t> </a:t>
            </a:r>
            <a:r>
              <a:rPr lang="en-US" altLang="zh-CN" sz="2000" dirty="0" smtClean="0"/>
              <a:t>reachable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sets</a:t>
            </a:r>
            <a:endParaRPr lang="en-US" sz="20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935557" y="4364565"/>
            <a:ext cx="1820334" cy="948268"/>
          </a:xfrm>
          <a:prstGeom prst="wedgeRoundRectCallout">
            <a:avLst>
              <a:gd name="adj1" fmla="val 151386"/>
              <a:gd name="adj2" fmla="val -9066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Apply </a:t>
            </a:r>
            <a:r>
              <a:rPr lang="en-US" sz="2200" dirty="0"/>
              <a:t>iterative </a:t>
            </a:r>
            <a:endParaRPr lang="en-US" sz="2200" dirty="0" smtClean="0"/>
          </a:p>
          <a:p>
            <a:pPr algn="ctr"/>
            <a:r>
              <a:rPr lang="en-US" sz="2200" dirty="0" smtClean="0"/>
              <a:t>Trim </a:t>
            </a:r>
            <a:r>
              <a:rPr lang="en-US" sz="2200" dirty="0" smtClean="0"/>
              <a:t>step</a:t>
            </a:r>
            <a:endParaRPr lang="en-US" sz="22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9973683" y="3035306"/>
            <a:ext cx="1820375" cy="1011768"/>
          </a:xfrm>
          <a:prstGeom prst="wedgeRoundRectCallout">
            <a:avLst>
              <a:gd name="adj1" fmla="val -120517"/>
              <a:gd name="adj2" fmla="val 7645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Choose pivots in parallel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8611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1" y="1600199"/>
            <a:ext cx="5439832" cy="419568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orbel"/>
              </a:rPr>
              <a:t>Two Phases</a:t>
            </a:r>
          </a:p>
          <a:p>
            <a:pPr lvl="1"/>
            <a:r>
              <a:rPr lang="en-US" dirty="0" smtClean="0">
                <a:latin typeface="Corbel"/>
              </a:rPr>
              <a:t>Phase-1: Detect the single giant SCC</a:t>
            </a:r>
          </a:p>
          <a:p>
            <a:pPr lvl="1"/>
            <a:r>
              <a:rPr lang="en-US" dirty="0" smtClean="0">
                <a:latin typeface="Corbel"/>
              </a:rPr>
              <a:t>Phase-2: Detect the rest small SCCs</a:t>
            </a:r>
          </a:p>
          <a:p>
            <a:pPr>
              <a:lnSpc>
                <a:spcPct val="100000"/>
              </a:lnSpc>
            </a:pPr>
            <a:endParaRPr lang="en-US" dirty="0" smtClean="0"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latin typeface="Corbel"/>
              </a:rPr>
              <a:t>Hybrid method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latin typeface="Corbel"/>
              </a:rPr>
              <a:t>Apply different parallelism strategies in different algorithm phases</a:t>
            </a:r>
            <a:endParaRPr lang="en-US" dirty="0"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383" y="1121833"/>
            <a:ext cx="5786938" cy="488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6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Parallelism in Phase-2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134525"/>
            <a:ext cx="10639278" cy="4195689"/>
          </a:xfrm>
        </p:spPr>
        <p:txBody>
          <a:bodyPr/>
          <a:lstStyle/>
          <a:p>
            <a:r>
              <a:rPr lang="en-US" dirty="0">
                <a:latin typeface="Corbel"/>
              </a:rPr>
              <a:t>Insufficient tasks in </a:t>
            </a:r>
            <a:r>
              <a:rPr lang="en-US" dirty="0" smtClean="0">
                <a:latin typeface="Corbel"/>
              </a:rPr>
              <a:t>Phase-2</a:t>
            </a:r>
            <a:endParaRPr lang="en-US" dirty="0"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816" y="1887246"/>
            <a:ext cx="8271933" cy="419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7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WCC</a:t>
            </a:r>
            <a:r>
              <a:rPr lang="zh-CN" altLang="en-US" dirty="0" smtClean="0"/>
              <a:t> </a:t>
            </a:r>
            <a:r>
              <a:rPr lang="en-US" altLang="zh-CN" dirty="0"/>
              <a:t>M</a:t>
            </a:r>
            <a:r>
              <a:rPr lang="en-US" altLang="zh-CN" dirty="0" smtClean="0"/>
              <a:t>ethod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52500" y="1185333"/>
            <a:ext cx="10639278" cy="3704167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Corbel"/>
              </a:rPr>
              <a:t>Hong et al. proposed a WCC</a:t>
            </a:r>
            <a:r>
              <a:rPr lang="en-US" altLang="en-US" dirty="0">
                <a:latin typeface="Corbel"/>
              </a:rPr>
              <a:t> </a:t>
            </a:r>
            <a:r>
              <a:rPr lang="en-US" altLang="en-US" dirty="0" smtClean="0">
                <a:latin typeface="Corbel"/>
              </a:rPr>
              <a:t>method</a:t>
            </a:r>
            <a:r>
              <a:rPr lang="en-US" altLang="en-US" baseline="30000" dirty="0" smtClean="0">
                <a:latin typeface="Corbel"/>
              </a:rPr>
              <a:t>[1] </a:t>
            </a:r>
            <a:r>
              <a:rPr lang="en-US" altLang="en-US" dirty="0" smtClean="0">
                <a:latin typeface="Corbel"/>
              </a:rPr>
              <a:t>for CPU SCC detection</a:t>
            </a:r>
          </a:p>
          <a:p>
            <a:endParaRPr lang="en-US" dirty="0">
              <a:latin typeface="Corbe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818" y="2212853"/>
            <a:ext cx="9076267" cy="355295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98673559"/>
              </p:ext>
            </p:extLst>
          </p:nvPr>
        </p:nvGraphicFramePr>
        <p:xfrm>
          <a:off x="846667" y="846657"/>
          <a:ext cx="10689166" cy="146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5651503"/>
            <a:ext cx="12240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[1]</a:t>
            </a:r>
            <a:r>
              <a:rPr lang="zh-CN" altLang="en-US" dirty="0"/>
              <a:t> </a:t>
            </a:r>
            <a:r>
              <a:rPr lang="en-US" dirty="0" err="1"/>
              <a:t>Sungpack</a:t>
            </a:r>
            <a:r>
              <a:rPr lang="en-US" dirty="0"/>
              <a:t> Hong</a:t>
            </a:r>
            <a:r>
              <a:rPr lang="zh-CN" altLang="en-US" dirty="0"/>
              <a:t> </a:t>
            </a:r>
            <a:r>
              <a:rPr lang="en-US" altLang="zh-CN" dirty="0"/>
              <a:t>et</a:t>
            </a:r>
            <a:r>
              <a:rPr lang="zh-CN" altLang="en-US" dirty="0"/>
              <a:t> </a:t>
            </a:r>
            <a:r>
              <a:rPr lang="en-US" altLang="zh-CN" dirty="0"/>
              <a:t>al.,</a:t>
            </a:r>
            <a:r>
              <a:rPr lang="zh-CN" altLang="en-US" dirty="0"/>
              <a:t> </a:t>
            </a:r>
            <a:r>
              <a:rPr lang="en-US" dirty="0"/>
              <a:t> On Fast Parallel</a:t>
            </a:r>
            <a:r>
              <a:rPr lang="zh-CN" altLang="en-US" dirty="0"/>
              <a:t> </a:t>
            </a:r>
            <a:r>
              <a:rPr lang="en-US" dirty="0"/>
              <a:t>Detection of Strongly Connected Components (SCC) in Small-world Graphs.</a:t>
            </a:r>
            <a:r>
              <a:rPr lang="zh-CN" altLang="en-US" dirty="0"/>
              <a:t> </a:t>
            </a:r>
            <a:r>
              <a:rPr lang="en-US" dirty="0"/>
              <a:t>In SC</a:t>
            </a:r>
            <a:r>
              <a:rPr lang="zh-CN" altLang="en-US" dirty="0"/>
              <a:t> </a:t>
            </a:r>
            <a:r>
              <a:rPr lang="en-US" altLang="zh-CN" dirty="0"/>
              <a:t>2013</a:t>
            </a:r>
            <a:r>
              <a:rPr lang="en-US" dirty="0" smtClean="0"/>
              <a:t>.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93704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FB-Trim-Hybrid  Algorithm on GPUs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427"/>
          <a:stretch/>
        </p:blipFill>
        <p:spPr>
          <a:xfrm>
            <a:off x="6659029" y="1269997"/>
            <a:ext cx="5257800" cy="4622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1223433"/>
            <a:ext cx="5232400" cy="424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6833" y="3407832"/>
            <a:ext cx="3788833" cy="64633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          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14733" y="3412063"/>
            <a:ext cx="3788833" cy="64633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      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16800" y="1680629"/>
            <a:ext cx="2658534" cy="64633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       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8500" y="1989667"/>
            <a:ext cx="5228167" cy="3513666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692900" y="2730500"/>
            <a:ext cx="5228167" cy="2751667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671733" y="1227667"/>
            <a:ext cx="5228167" cy="1443566"/>
          </a:xfrm>
          <a:prstGeom prst="rect">
            <a:avLst/>
          </a:prstGeom>
          <a:solidFill>
            <a:srgbClr val="660066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16566" y="5126566"/>
            <a:ext cx="4334934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302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  <p:bldP spid="8" grpId="1" animBg="1"/>
      <p:bldP spid="8" grpId="2" animBg="1"/>
      <p:bldP spid="14" grpId="0" animBg="1"/>
      <p:bldP spid="15" grpId="0" animBg="1"/>
      <p:bldP spid="12" grpId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Customizing Graph Traversal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rbel"/>
              </a:rPr>
              <a:t>G</a:t>
            </a:r>
            <a:r>
              <a:rPr lang="en-US" dirty="0" smtClean="0">
                <a:latin typeface="Corbel"/>
              </a:rPr>
              <a:t>raph traversal (BFS) is the major operation</a:t>
            </a:r>
          </a:p>
          <a:p>
            <a:r>
              <a:rPr lang="en-US" dirty="0" smtClean="0">
                <a:latin typeface="Corbel"/>
              </a:rPr>
              <a:t>GPU BFS implementations</a:t>
            </a:r>
          </a:p>
          <a:p>
            <a:pPr lvl="1"/>
            <a:r>
              <a:rPr lang="en-US" dirty="0" smtClean="0">
                <a:latin typeface="Corbel"/>
              </a:rPr>
              <a:t>Mapping strategies: topology-driven vs. data-driven</a:t>
            </a:r>
          </a:p>
          <a:p>
            <a:pPr lvl="1"/>
            <a:r>
              <a:rPr lang="en-US" dirty="0" smtClean="0">
                <a:latin typeface="Corbel"/>
              </a:rPr>
              <a:t>Dynamic load balancing</a:t>
            </a:r>
          </a:p>
          <a:p>
            <a:r>
              <a:rPr lang="en-US" b="1" dirty="0" smtClean="0">
                <a:latin typeface="Corbel"/>
              </a:rPr>
              <a:t>Hybrid method</a:t>
            </a:r>
            <a:r>
              <a:rPr lang="en-US" dirty="0" smtClean="0">
                <a:latin typeface="Corbel"/>
              </a:rPr>
              <a:t>: pick the best implementation for each phase</a:t>
            </a:r>
            <a:endParaRPr lang="en-US" dirty="0"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702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8" y="139700"/>
            <a:ext cx="11699631" cy="1041009"/>
          </a:xfrm>
        </p:spPr>
        <p:txBody>
          <a:bodyPr>
            <a:normAutofit/>
          </a:bodyPr>
          <a:lstStyle/>
          <a:p>
            <a:r>
              <a:rPr lang="en-US" dirty="0" smtClean="0"/>
              <a:t>Topology</a:t>
            </a:r>
            <a:r>
              <a:rPr lang="zh-CN" altLang="en-US" dirty="0" smtClean="0"/>
              <a:t> </a:t>
            </a:r>
            <a:r>
              <a:rPr lang="en-US" altLang="zh-CN" dirty="0" smtClean="0"/>
              <a:t>vs.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Driven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63" y="1659467"/>
            <a:ext cx="4838700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730" y="1659467"/>
            <a:ext cx="4762500" cy="3568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48667" y="1629834"/>
            <a:ext cx="381000" cy="230832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61734" y="1824567"/>
            <a:ext cx="381000" cy="230832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746066" y="1824568"/>
            <a:ext cx="381000" cy="230832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460567" y="1930400"/>
            <a:ext cx="381000" cy="230832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85835" y="2709349"/>
            <a:ext cx="381000" cy="120032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820401" y="3094583"/>
            <a:ext cx="381000" cy="92333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165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dirty="0" smtClean="0">
                <a:latin typeface="Corbel"/>
                <a:cs typeface="Corbel"/>
              </a:rPr>
              <a:t>Background and Motivation</a:t>
            </a:r>
          </a:p>
          <a:p>
            <a:pPr lvl="1"/>
            <a:r>
              <a:rPr lang="en-US" altLang="zh-CN" dirty="0" smtClean="0">
                <a:latin typeface="Corbel"/>
                <a:cs typeface="Corbel"/>
              </a:rPr>
              <a:t>Parallel</a:t>
            </a:r>
            <a:r>
              <a:rPr lang="zh-CN" altLang="en-US" dirty="0" smtClean="0">
                <a:latin typeface="Corbel"/>
                <a:cs typeface="Corbel"/>
              </a:rPr>
              <a:t> </a:t>
            </a:r>
            <a:r>
              <a:rPr lang="en-US" altLang="zh-CN" dirty="0">
                <a:latin typeface="Corbel"/>
                <a:cs typeface="Corbel"/>
              </a:rPr>
              <a:t>SCC</a:t>
            </a:r>
            <a:r>
              <a:rPr lang="zh-CN" altLang="en-US" dirty="0">
                <a:latin typeface="Corbel"/>
                <a:cs typeface="Corbel"/>
              </a:rPr>
              <a:t> </a:t>
            </a:r>
            <a:r>
              <a:rPr lang="en-US" altLang="zh-CN" dirty="0" smtClean="0">
                <a:latin typeface="Corbel"/>
                <a:cs typeface="Corbel"/>
              </a:rPr>
              <a:t>Detection</a:t>
            </a:r>
          </a:p>
          <a:p>
            <a:pPr lvl="1"/>
            <a:r>
              <a:rPr lang="en-US" altLang="zh-CN" dirty="0" smtClean="0">
                <a:latin typeface="Corbel"/>
                <a:cs typeface="Corbel"/>
              </a:rPr>
              <a:t>Existing</a:t>
            </a:r>
            <a:r>
              <a:rPr lang="zh-CN" altLang="en-US" dirty="0" smtClean="0">
                <a:latin typeface="Corbel"/>
                <a:cs typeface="Corbel"/>
              </a:rPr>
              <a:t> </a:t>
            </a:r>
            <a:r>
              <a:rPr lang="en-US" altLang="zh-CN" dirty="0" smtClean="0">
                <a:latin typeface="Corbel"/>
                <a:cs typeface="Corbel"/>
              </a:rPr>
              <a:t>GPU</a:t>
            </a:r>
            <a:r>
              <a:rPr lang="zh-CN" altLang="en-US" dirty="0" smtClean="0">
                <a:latin typeface="Corbel"/>
                <a:cs typeface="Corbel"/>
              </a:rPr>
              <a:t> </a:t>
            </a:r>
            <a:r>
              <a:rPr lang="en-US" altLang="zh-CN" dirty="0" smtClean="0">
                <a:latin typeface="Corbel"/>
                <a:cs typeface="Corbel"/>
              </a:rPr>
              <a:t>SCC</a:t>
            </a:r>
            <a:r>
              <a:rPr lang="zh-CN" altLang="en-US" dirty="0" smtClean="0">
                <a:latin typeface="Corbel"/>
                <a:cs typeface="Corbel"/>
              </a:rPr>
              <a:t> </a:t>
            </a:r>
            <a:r>
              <a:rPr lang="en-US" altLang="zh-CN" dirty="0" smtClean="0">
                <a:latin typeface="Corbel"/>
                <a:cs typeface="Corbel"/>
              </a:rPr>
              <a:t>Detection</a:t>
            </a:r>
            <a:endParaRPr lang="en-US" altLang="zh-CN" dirty="0">
              <a:latin typeface="Corbel"/>
              <a:cs typeface="Corbel"/>
            </a:endParaRPr>
          </a:p>
          <a:p>
            <a:r>
              <a:rPr lang="en-US" altLang="zh-CN" dirty="0" smtClean="0">
                <a:latin typeface="Corbel"/>
                <a:cs typeface="Corbel"/>
              </a:rPr>
              <a:t>Design and Implementation Details</a:t>
            </a:r>
            <a:endParaRPr lang="en-US" altLang="zh-CN" dirty="0">
              <a:latin typeface="Corbel"/>
              <a:cs typeface="Corbel"/>
            </a:endParaRPr>
          </a:p>
          <a:p>
            <a:pPr lvl="1"/>
            <a:r>
              <a:rPr lang="en-US" dirty="0">
                <a:latin typeface="Corbel"/>
                <a:cs typeface="Corbel"/>
              </a:rPr>
              <a:t>Hybrid </a:t>
            </a:r>
            <a:r>
              <a:rPr lang="en-US" dirty="0" smtClean="0">
                <a:latin typeface="Corbel"/>
                <a:cs typeface="Corbel"/>
              </a:rPr>
              <a:t>Method (Two-Phase)</a:t>
            </a:r>
            <a:endParaRPr lang="en-US" dirty="0">
              <a:latin typeface="Corbel"/>
              <a:cs typeface="Corbel"/>
            </a:endParaRPr>
          </a:p>
          <a:p>
            <a:pPr lvl="1"/>
            <a:r>
              <a:rPr lang="en-US" dirty="0">
                <a:latin typeface="Corbel"/>
                <a:cs typeface="Corbel"/>
              </a:rPr>
              <a:t>Exploiting Parallelism in Phase-</a:t>
            </a:r>
            <a:r>
              <a:rPr lang="en-US" dirty="0" smtClean="0">
                <a:latin typeface="Corbel"/>
                <a:cs typeface="Corbel"/>
              </a:rPr>
              <a:t>2</a:t>
            </a:r>
          </a:p>
          <a:p>
            <a:pPr lvl="1"/>
            <a:r>
              <a:rPr lang="en-US" dirty="0">
                <a:latin typeface="Corbel"/>
                <a:cs typeface="Corbel"/>
              </a:rPr>
              <a:t>Customizing Graph Traversal</a:t>
            </a:r>
            <a:endParaRPr lang="en-US" altLang="zh-CN" dirty="0">
              <a:latin typeface="Corbel"/>
              <a:cs typeface="Corbel"/>
            </a:endParaRPr>
          </a:p>
          <a:p>
            <a:r>
              <a:rPr lang="en-US" altLang="zh-CN" dirty="0" smtClean="0">
                <a:latin typeface="Corbel"/>
                <a:cs typeface="Corbel"/>
              </a:rPr>
              <a:t>Evaluation</a:t>
            </a:r>
            <a:endParaRPr lang="en-US" altLang="zh-CN" dirty="0">
              <a:latin typeface="Corbel"/>
              <a:cs typeface="Corbel"/>
            </a:endParaRPr>
          </a:p>
          <a:p>
            <a:r>
              <a:rPr lang="en-US" altLang="zh-CN" dirty="0" smtClean="0">
                <a:latin typeface="Corbel"/>
                <a:cs typeface="Corbel"/>
              </a:rPr>
              <a:t>Conclusion</a:t>
            </a:r>
            <a:endParaRPr lang="zh-CN" altLang="en-US" dirty="0">
              <a:latin typeface="Corbel"/>
              <a:cs typeface="Corbe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564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3000" dirty="0" smtClean="0">
                <a:solidFill>
                  <a:schemeClr val="tx1"/>
                </a:solidFill>
                <a:latin typeface="Corbel"/>
              </a:rPr>
              <a:t>Background and Motivation</a:t>
            </a:r>
          </a:p>
          <a:p>
            <a:pPr lvl="1"/>
            <a:endParaRPr lang="en-US" altLang="zh-CN" sz="1200" dirty="0">
              <a:latin typeface="Corbel"/>
            </a:endParaRPr>
          </a:p>
          <a:p>
            <a:r>
              <a:rPr lang="en-US" altLang="zh-CN" sz="3000" dirty="0" smtClean="0">
                <a:latin typeface="Corbel"/>
              </a:rPr>
              <a:t>Design and Implementation Details</a:t>
            </a:r>
            <a:endParaRPr lang="en-US" altLang="zh-CN" sz="3000" dirty="0">
              <a:latin typeface="Corbel"/>
            </a:endParaRPr>
          </a:p>
          <a:p>
            <a:pPr lvl="1"/>
            <a:endParaRPr lang="en-US" altLang="zh-CN" sz="1200" dirty="0">
              <a:latin typeface="Corbel"/>
            </a:endParaRPr>
          </a:p>
          <a:p>
            <a:r>
              <a:rPr lang="en-US" altLang="zh-CN" sz="3000" b="1" dirty="0" smtClean="0">
                <a:solidFill>
                  <a:srgbClr val="FF0000"/>
                </a:solidFill>
                <a:latin typeface="Corbel"/>
              </a:rPr>
              <a:t>Evaluation</a:t>
            </a:r>
          </a:p>
          <a:p>
            <a:pPr lvl="1"/>
            <a:endParaRPr lang="en-US" altLang="zh-CN" sz="1300" dirty="0">
              <a:latin typeface="Corbel"/>
            </a:endParaRPr>
          </a:p>
          <a:p>
            <a:r>
              <a:rPr lang="en-US" altLang="zh-CN" sz="3000" dirty="0" smtClean="0">
                <a:latin typeface="Corbel"/>
              </a:rPr>
              <a:t>Conclusion</a:t>
            </a:r>
            <a:endParaRPr lang="zh-CN" altLang="en-US" sz="3000" dirty="0">
              <a:latin typeface="Corbe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743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Benchmarks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1752600"/>
            <a:ext cx="8724900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5300" y="2040462"/>
            <a:ext cx="8712200" cy="64633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89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orbel"/>
              </a:rPr>
              <a:t>Implementations</a:t>
            </a:r>
            <a:r>
              <a:rPr lang="zh-CN" altLang="en-US" dirty="0" smtClean="0">
                <a:latin typeface="Corbel"/>
              </a:rPr>
              <a:t> </a:t>
            </a:r>
            <a:r>
              <a:rPr lang="en-US" altLang="zh-CN" dirty="0" smtClean="0">
                <a:latin typeface="Corbel"/>
              </a:rPr>
              <a:t>for</a:t>
            </a:r>
            <a:r>
              <a:rPr lang="zh-CN" altLang="en-US" dirty="0" smtClean="0">
                <a:latin typeface="Corbel"/>
              </a:rPr>
              <a:t> </a:t>
            </a:r>
            <a:r>
              <a:rPr lang="en-US" altLang="zh-CN" dirty="0" smtClean="0">
                <a:latin typeface="Corbel"/>
              </a:rPr>
              <a:t>c</a:t>
            </a:r>
            <a:r>
              <a:rPr lang="en-US" dirty="0" smtClean="0">
                <a:latin typeface="Corbel"/>
              </a:rPr>
              <a:t>omparison</a:t>
            </a:r>
            <a:r>
              <a:rPr lang="en-US" altLang="zh-CN" dirty="0" smtClean="0">
                <a:latin typeface="Corbel"/>
              </a:rPr>
              <a:t>:</a:t>
            </a:r>
            <a:r>
              <a:rPr lang="zh-CN" altLang="en-US" dirty="0" smtClean="0">
                <a:latin typeface="Corbel"/>
              </a:rPr>
              <a:t> </a:t>
            </a:r>
            <a:endParaRPr lang="en-US" altLang="zh-CN" dirty="0" smtClean="0">
              <a:latin typeface="Corbel"/>
            </a:endParaRPr>
          </a:p>
          <a:p>
            <a:pPr lvl="1"/>
            <a:r>
              <a:rPr lang="en-US" dirty="0" smtClean="0">
                <a:latin typeface="Corbel"/>
              </a:rPr>
              <a:t>(</a:t>
            </a:r>
            <a:r>
              <a:rPr lang="en-US" dirty="0">
                <a:latin typeface="Corbel"/>
              </a:rPr>
              <a:t>1) </a:t>
            </a:r>
            <a:r>
              <a:rPr lang="en-US" dirty="0" err="1">
                <a:latin typeface="Corbel"/>
              </a:rPr>
              <a:t>Tarjan</a:t>
            </a:r>
            <a:r>
              <a:rPr lang="en-US" dirty="0">
                <a:latin typeface="Corbel"/>
              </a:rPr>
              <a:t>: </a:t>
            </a:r>
            <a:r>
              <a:rPr lang="en-US" dirty="0" err="1" smtClean="0">
                <a:latin typeface="Corbel"/>
              </a:rPr>
              <a:t>Tarjan’s</a:t>
            </a:r>
            <a:r>
              <a:rPr lang="en-US" dirty="0">
                <a:latin typeface="Corbel"/>
              </a:rPr>
              <a:t> </a:t>
            </a:r>
            <a:r>
              <a:rPr lang="en-US" dirty="0" smtClean="0">
                <a:latin typeface="Corbel"/>
              </a:rPr>
              <a:t>serial </a:t>
            </a:r>
            <a:r>
              <a:rPr lang="en-US" dirty="0" smtClean="0">
                <a:latin typeface="Corbel"/>
              </a:rPr>
              <a:t>algorithm, </a:t>
            </a:r>
            <a:endParaRPr lang="en-US" dirty="0" smtClean="0">
              <a:latin typeface="Corbel"/>
            </a:endParaRPr>
          </a:p>
          <a:p>
            <a:pPr lvl="1"/>
            <a:r>
              <a:rPr lang="en-US" dirty="0" smtClean="0">
                <a:latin typeface="Corbel"/>
              </a:rPr>
              <a:t>(</a:t>
            </a:r>
            <a:r>
              <a:rPr lang="en-US" dirty="0">
                <a:latin typeface="Corbel"/>
              </a:rPr>
              <a:t>2) </a:t>
            </a:r>
            <a:r>
              <a:rPr lang="en-US" dirty="0" err="1">
                <a:latin typeface="Corbel"/>
              </a:rPr>
              <a:t>OpenMP</a:t>
            </a:r>
            <a:r>
              <a:rPr lang="en-US" dirty="0">
                <a:latin typeface="Corbel"/>
              </a:rPr>
              <a:t>: Hong’s </a:t>
            </a:r>
            <a:r>
              <a:rPr lang="en-US" dirty="0" err="1" smtClean="0">
                <a:latin typeface="Corbel"/>
              </a:rPr>
              <a:t>OpenMP</a:t>
            </a:r>
            <a:r>
              <a:rPr lang="en-US" dirty="0">
                <a:latin typeface="Corbel"/>
              </a:rPr>
              <a:t> </a:t>
            </a:r>
            <a:r>
              <a:rPr lang="en-US" dirty="0" smtClean="0">
                <a:latin typeface="Corbel"/>
              </a:rPr>
              <a:t>implementation, </a:t>
            </a:r>
          </a:p>
          <a:p>
            <a:pPr lvl="1"/>
            <a:r>
              <a:rPr lang="en-US" dirty="0" smtClean="0">
                <a:latin typeface="Corbel"/>
              </a:rPr>
              <a:t>(</a:t>
            </a:r>
            <a:r>
              <a:rPr lang="en-US" dirty="0">
                <a:latin typeface="Corbel"/>
              </a:rPr>
              <a:t>3) </a:t>
            </a:r>
            <a:r>
              <a:rPr lang="en-US" dirty="0" err="1">
                <a:latin typeface="Corbel"/>
              </a:rPr>
              <a:t>Barnat</a:t>
            </a:r>
            <a:r>
              <a:rPr lang="en-US" dirty="0">
                <a:latin typeface="Corbel"/>
              </a:rPr>
              <a:t>: </a:t>
            </a:r>
            <a:r>
              <a:rPr lang="en-US" dirty="0" err="1">
                <a:latin typeface="Corbel"/>
              </a:rPr>
              <a:t>Barnat’s</a:t>
            </a:r>
            <a:r>
              <a:rPr lang="en-US" dirty="0">
                <a:latin typeface="Corbel"/>
              </a:rPr>
              <a:t> CUDA </a:t>
            </a:r>
            <a:r>
              <a:rPr lang="en-US" dirty="0" smtClean="0">
                <a:latin typeface="Corbel"/>
              </a:rPr>
              <a:t>implementation</a:t>
            </a:r>
            <a:r>
              <a:rPr lang="en-US" altLang="zh-CN" dirty="0" smtClean="0">
                <a:latin typeface="Corbel"/>
              </a:rPr>
              <a:t>,</a:t>
            </a:r>
            <a:endParaRPr lang="en-US" dirty="0">
              <a:latin typeface="Corbel"/>
            </a:endParaRPr>
          </a:p>
          <a:p>
            <a:pPr lvl="1"/>
            <a:r>
              <a:rPr lang="en-US" dirty="0" smtClean="0">
                <a:latin typeface="Corbel"/>
              </a:rPr>
              <a:t>(</a:t>
            </a:r>
            <a:r>
              <a:rPr lang="en-US" dirty="0">
                <a:latin typeface="Corbel"/>
              </a:rPr>
              <a:t>4) Hybrid: our proposed GPU implementation FB-Trim</a:t>
            </a:r>
            <a:r>
              <a:rPr lang="en-US" dirty="0" smtClean="0">
                <a:latin typeface="Corbel"/>
              </a:rPr>
              <a:t>-Hybrid</a:t>
            </a:r>
            <a:r>
              <a:rPr lang="en-US" altLang="zh-CN" dirty="0" smtClean="0">
                <a:latin typeface="Corbel"/>
              </a:rPr>
              <a:t>.</a:t>
            </a:r>
            <a:endParaRPr lang="en-US" dirty="0" smtClean="0">
              <a:latin typeface="Corbel"/>
            </a:endParaRPr>
          </a:p>
          <a:p>
            <a:r>
              <a:rPr lang="en-US" dirty="0">
                <a:latin typeface="Corbel"/>
              </a:rPr>
              <a:t>NVIDIA K20c </a:t>
            </a:r>
            <a:r>
              <a:rPr lang="en-US" dirty="0" smtClean="0">
                <a:latin typeface="Corbel"/>
              </a:rPr>
              <a:t>GPU</a:t>
            </a:r>
            <a:r>
              <a:rPr lang="zh-CN" altLang="en-US" dirty="0" smtClean="0">
                <a:latin typeface="Corbel"/>
              </a:rPr>
              <a:t> </a:t>
            </a:r>
            <a:r>
              <a:rPr lang="en-US" dirty="0" smtClean="0">
                <a:latin typeface="Corbel"/>
              </a:rPr>
              <a:t>with </a:t>
            </a:r>
            <a:r>
              <a:rPr lang="en-US" dirty="0">
                <a:latin typeface="Corbel"/>
              </a:rPr>
              <a:t>CUDA Toolkit 7.5 </a:t>
            </a:r>
            <a:r>
              <a:rPr lang="en-US" dirty="0" smtClean="0">
                <a:latin typeface="Corbel"/>
              </a:rPr>
              <a:t>release</a:t>
            </a:r>
          </a:p>
          <a:p>
            <a:r>
              <a:rPr lang="en-US" dirty="0" err="1" smtClean="0">
                <a:latin typeface="Corbel"/>
              </a:rPr>
              <a:t>Tarjan</a:t>
            </a:r>
            <a:r>
              <a:rPr lang="en-US" dirty="0" smtClean="0">
                <a:latin typeface="Corbel"/>
              </a:rPr>
              <a:t> </a:t>
            </a:r>
            <a:r>
              <a:rPr lang="en-US" dirty="0">
                <a:latin typeface="Corbel"/>
              </a:rPr>
              <a:t>and </a:t>
            </a:r>
            <a:r>
              <a:rPr lang="en-US" dirty="0" err="1">
                <a:latin typeface="Corbel"/>
              </a:rPr>
              <a:t>OpenMP</a:t>
            </a:r>
            <a:r>
              <a:rPr lang="en-US" dirty="0">
                <a:latin typeface="Corbel"/>
              </a:rPr>
              <a:t> </a:t>
            </a:r>
            <a:r>
              <a:rPr lang="en-US" dirty="0" smtClean="0">
                <a:latin typeface="Corbel"/>
              </a:rPr>
              <a:t>on </a:t>
            </a:r>
            <a:r>
              <a:rPr lang="en-US" dirty="0">
                <a:latin typeface="Corbel"/>
              </a:rPr>
              <a:t>Intel Xeon E5 2670 2.60 GHz CPU with 8 </a:t>
            </a:r>
            <a:r>
              <a:rPr lang="en-US" dirty="0" smtClean="0">
                <a:latin typeface="Corbel"/>
              </a:rPr>
              <a:t>cores</a:t>
            </a:r>
          </a:p>
          <a:p>
            <a:pPr lvl="1"/>
            <a:r>
              <a:rPr lang="en-US" dirty="0" smtClean="0">
                <a:latin typeface="Corbel"/>
              </a:rPr>
              <a:t>16</a:t>
            </a:r>
            <a:r>
              <a:rPr lang="zh-CN" altLang="en-US" dirty="0" smtClean="0">
                <a:latin typeface="Corbel"/>
              </a:rPr>
              <a:t> </a:t>
            </a:r>
            <a:r>
              <a:rPr lang="en-US" dirty="0" smtClean="0">
                <a:latin typeface="Corbel"/>
              </a:rPr>
              <a:t>threads launched</a:t>
            </a:r>
            <a:r>
              <a:rPr lang="zh-CN" altLang="en-US" dirty="0" smtClean="0">
                <a:latin typeface="Corbel"/>
              </a:rPr>
              <a:t> </a:t>
            </a:r>
            <a:r>
              <a:rPr lang="en-US" dirty="0" smtClean="0">
                <a:latin typeface="Corbel"/>
              </a:rPr>
              <a:t>for </a:t>
            </a:r>
            <a:r>
              <a:rPr lang="en-US" dirty="0" err="1">
                <a:latin typeface="Corbel"/>
              </a:rPr>
              <a:t>OpenMP</a:t>
            </a:r>
            <a:r>
              <a:rPr lang="en-US" dirty="0">
                <a:latin typeface="Corbel"/>
              </a:rPr>
              <a:t> since </a:t>
            </a:r>
            <a:r>
              <a:rPr lang="en-US" dirty="0" smtClean="0">
                <a:latin typeface="Corbel"/>
              </a:rPr>
              <a:t>it</a:t>
            </a:r>
            <a:r>
              <a:rPr lang="zh-CN" altLang="en-US" dirty="0" smtClean="0">
                <a:latin typeface="Corbel"/>
              </a:rPr>
              <a:t> </a:t>
            </a:r>
            <a:r>
              <a:rPr lang="en-US" dirty="0" smtClean="0">
                <a:latin typeface="Corbel"/>
              </a:rPr>
              <a:t>is </a:t>
            </a:r>
            <a:r>
              <a:rPr lang="en-US" dirty="0">
                <a:latin typeface="Corbel"/>
              </a:rPr>
              <a:t>the best </a:t>
            </a:r>
            <a:r>
              <a:rPr lang="en-US" dirty="0" smtClean="0">
                <a:latin typeface="Corbel"/>
              </a:rPr>
              <a:t>performing</a:t>
            </a:r>
            <a:r>
              <a:rPr lang="zh-CN" altLang="en-US" dirty="0" smtClean="0">
                <a:latin typeface="Corbel"/>
              </a:rPr>
              <a:t> </a:t>
            </a:r>
            <a:r>
              <a:rPr lang="en-US" dirty="0" smtClean="0">
                <a:latin typeface="Corbel"/>
              </a:rPr>
              <a:t>configuration</a:t>
            </a:r>
            <a:endParaRPr lang="en-US" dirty="0"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072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1" y="1180603"/>
            <a:ext cx="6836832" cy="4837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96836" y="1248828"/>
            <a:ext cx="381000" cy="313932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74845" y="3153850"/>
            <a:ext cx="381000" cy="120032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98731" y="2353733"/>
            <a:ext cx="381000" cy="203132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915400" y="3179250"/>
            <a:ext cx="381000" cy="120032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50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Execution time breakdown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t>24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38" y="1706034"/>
            <a:ext cx="4775200" cy="340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498" y="1536700"/>
            <a:ext cx="46990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17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3000" dirty="0" smtClean="0">
                <a:solidFill>
                  <a:srgbClr val="000000"/>
                </a:solidFill>
                <a:latin typeface="Corbel"/>
              </a:rPr>
              <a:t>Background and Motivation</a:t>
            </a:r>
          </a:p>
          <a:p>
            <a:pPr lvl="1"/>
            <a:endParaRPr lang="en-US" altLang="zh-CN" sz="1200" dirty="0">
              <a:latin typeface="Corbel"/>
            </a:endParaRPr>
          </a:p>
          <a:p>
            <a:r>
              <a:rPr lang="en-US" altLang="zh-CN" sz="3000" dirty="0" smtClean="0">
                <a:latin typeface="Corbel"/>
              </a:rPr>
              <a:t>Design and Implementation Details</a:t>
            </a:r>
            <a:endParaRPr lang="en-US" altLang="zh-CN" sz="3000" dirty="0">
              <a:latin typeface="Corbel"/>
            </a:endParaRPr>
          </a:p>
          <a:p>
            <a:pPr lvl="1"/>
            <a:endParaRPr lang="en-US" altLang="zh-CN" sz="1200" dirty="0">
              <a:latin typeface="Corbel"/>
            </a:endParaRPr>
          </a:p>
          <a:p>
            <a:r>
              <a:rPr lang="en-US" altLang="zh-CN" sz="3000" dirty="0" smtClean="0">
                <a:latin typeface="Corbel"/>
              </a:rPr>
              <a:t>Evaluation</a:t>
            </a:r>
          </a:p>
          <a:p>
            <a:pPr lvl="1"/>
            <a:endParaRPr lang="en-US" altLang="zh-CN" sz="1300" dirty="0">
              <a:latin typeface="Corbel"/>
            </a:endParaRPr>
          </a:p>
          <a:p>
            <a:r>
              <a:rPr lang="en-US" altLang="zh-CN" sz="3000" b="1" dirty="0" smtClean="0">
                <a:solidFill>
                  <a:srgbClr val="FF0000"/>
                </a:solidFill>
                <a:latin typeface="Corbel"/>
              </a:rPr>
              <a:t>Conclusion</a:t>
            </a:r>
            <a:endParaRPr lang="zh-CN" altLang="en-US" sz="3000" b="1" dirty="0">
              <a:solidFill>
                <a:srgbClr val="FF0000"/>
              </a:solidFill>
              <a:latin typeface="Corbe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743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rbel"/>
              </a:rPr>
              <a:t>Existing</a:t>
            </a:r>
            <a:r>
              <a:rPr lang="zh-CN" altLang="en-US" dirty="0" smtClean="0">
                <a:latin typeface="Corbel"/>
              </a:rPr>
              <a:t> </a:t>
            </a:r>
            <a:r>
              <a:rPr lang="en-US" altLang="zh-CN" dirty="0" smtClean="0">
                <a:latin typeface="Corbel"/>
              </a:rPr>
              <a:t>GPU</a:t>
            </a:r>
            <a:r>
              <a:rPr lang="zh-CN" altLang="en-US" dirty="0" smtClean="0">
                <a:latin typeface="Corbel"/>
              </a:rPr>
              <a:t> </a:t>
            </a:r>
            <a:r>
              <a:rPr lang="en-US" altLang="zh-CN" dirty="0" smtClean="0">
                <a:latin typeface="Corbel"/>
              </a:rPr>
              <a:t>SCC</a:t>
            </a:r>
            <a:r>
              <a:rPr lang="zh-CN" altLang="en-US" dirty="0" smtClean="0">
                <a:latin typeface="Corbel"/>
              </a:rPr>
              <a:t> </a:t>
            </a:r>
            <a:r>
              <a:rPr lang="en-US" altLang="zh-CN" dirty="0" smtClean="0">
                <a:latin typeface="Corbel"/>
              </a:rPr>
              <a:t>detection</a:t>
            </a:r>
            <a:r>
              <a:rPr lang="zh-CN" altLang="en-US" dirty="0" smtClean="0">
                <a:latin typeface="Corbel"/>
              </a:rPr>
              <a:t> </a:t>
            </a:r>
            <a:r>
              <a:rPr lang="en-US" altLang="zh-CN" dirty="0" smtClean="0">
                <a:latin typeface="Corbel"/>
              </a:rPr>
              <a:t>shows</a:t>
            </a:r>
            <a:r>
              <a:rPr lang="zh-CN" altLang="en-US" dirty="0" smtClean="0">
                <a:latin typeface="Corbel"/>
              </a:rPr>
              <a:t> </a:t>
            </a:r>
            <a:r>
              <a:rPr lang="en-US" altLang="zh-CN" dirty="0" smtClean="0">
                <a:latin typeface="Corbel"/>
              </a:rPr>
              <a:t>limited</a:t>
            </a:r>
            <a:r>
              <a:rPr lang="zh-CN" altLang="en-US" dirty="0" smtClean="0">
                <a:latin typeface="Corbel"/>
              </a:rPr>
              <a:t> </a:t>
            </a:r>
            <a:r>
              <a:rPr lang="en-US" altLang="zh-CN" dirty="0" smtClean="0">
                <a:latin typeface="Corbel"/>
              </a:rPr>
              <a:t>performance</a:t>
            </a:r>
          </a:p>
          <a:p>
            <a:pPr lvl="1"/>
            <a:r>
              <a:rPr lang="en-US" dirty="0" smtClean="0">
                <a:latin typeface="Corbel"/>
              </a:rPr>
              <a:t>Limited</a:t>
            </a:r>
            <a:r>
              <a:rPr lang="zh-CN" altLang="en-US" dirty="0" smtClean="0">
                <a:latin typeface="Corbel"/>
              </a:rPr>
              <a:t> </a:t>
            </a:r>
            <a:r>
              <a:rPr lang="en-US" altLang="zh-CN" dirty="0" smtClean="0">
                <a:latin typeface="Corbel"/>
              </a:rPr>
              <a:t>parallelism</a:t>
            </a:r>
            <a:r>
              <a:rPr lang="zh-CN" altLang="en-US" dirty="0" smtClean="0">
                <a:latin typeface="Corbel"/>
              </a:rPr>
              <a:t> </a:t>
            </a:r>
            <a:r>
              <a:rPr lang="en-US" altLang="zh-CN" dirty="0" smtClean="0">
                <a:latin typeface="Corbel"/>
              </a:rPr>
              <a:t>in</a:t>
            </a:r>
            <a:r>
              <a:rPr lang="zh-CN" altLang="en-US" dirty="0" smtClean="0">
                <a:latin typeface="Corbel"/>
              </a:rPr>
              <a:t> </a:t>
            </a:r>
            <a:r>
              <a:rPr lang="en-US" altLang="zh-CN" dirty="0" smtClean="0">
                <a:latin typeface="Corbel"/>
              </a:rPr>
              <a:t>Phase-2</a:t>
            </a:r>
          </a:p>
          <a:p>
            <a:pPr lvl="1"/>
            <a:r>
              <a:rPr lang="en-US" dirty="0" smtClean="0">
                <a:latin typeface="Corbel"/>
              </a:rPr>
              <a:t>Straightforward</a:t>
            </a:r>
            <a:r>
              <a:rPr lang="zh-CN" altLang="en-US" dirty="0" smtClean="0">
                <a:latin typeface="Corbel"/>
              </a:rPr>
              <a:t> </a:t>
            </a:r>
            <a:r>
              <a:rPr lang="en-US" altLang="zh-CN" dirty="0" smtClean="0">
                <a:latin typeface="Corbel"/>
              </a:rPr>
              <a:t>BFS</a:t>
            </a:r>
            <a:r>
              <a:rPr lang="zh-CN" altLang="en-US" dirty="0" smtClean="0">
                <a:latin typeface="Corbel"/>
              </a:rPr>
              <a:t> </a:t>
            </a:r>
            <a:r>
              <a:rPr lang="en-US" altLang="zh-CN" dirty="0" smtClean="0">
                <a:latin typeface="Corbel"/>
              </a:rPr>
              <a:t>strategy</a:t>
            </a:r>
            <a:endParaRPr lang="en-US" dirty="0">
              <a:latin typeface="Corbel"/>
            </a:endParaRPr>
          </a:p>
          <a:p>
            <a:r>
              <a:rPr lang="en-US" dirty="0" smtClean="0">
                <a:latin typeface="Corbel"/>
              </a:rPr>
              <a:t>We</a:t>
            </a:r>
            <a:r>
              <a:rPr lang="zh-CN" altLang="en-US" dirty="0" smtClean="0">
                <a:latin typeface="Corbel"/>
              </a:rPr>
              <a:t> </a:t>
            </a:r>
            <a:r>
              <a:rPr lang="en-US" altLang="zh-CN" dirty="0" smtClean="0">
                <a:latin typeface="Corbel"/>
              </a:rPr>
              <a:t>propose</a:t>
            </a:r>
            <a:r>
              <a:rPr lang="zh-CN" altLang="en-US" dirty="0" smtClean="0">
                <a:latin typeface="Corbel"/>
              </a:rPr>
              <a:t> </a:t>
            </a:r>
            <a:r>
              <a:rPr lang="en-US" altLang="zh-CN" dirty="0" smtClean="0">
                <a:latin typeface="Corbel"/>
              </a:rPr>
              <a:t>FB-Trim-Hybrid</a:t>
            </a:r>
            <a:r>
              <a:rPr lang="zh-CN" altLang="en-US" dirty="0" smtClean="0">
                <a:latin typeface="Corbel"/>
              </a:rPr>
              <a:t> </a:t>
            </a:r>
            <a:r>
              <a:rPr lang="en-US" altLang="zh-CN" dirty="0" smtClean="0">
                <a:latin typeface="Corbel"/>
              </a:rPr>
              <a:t>to</a:t>
            </a:r>
            <a:r>
              <a:rPr lang="zh-CN" altLang="en-US" dirty="0" smtClean="0">
                <a:latin typeface="Corbel"/>
              </a:rPr>
              <a:t> </a:t>
            </a:r>
            <a:r>
              <a:rPr lang="en-US" altLang="zh-CN" dirty="0" smtClean="0">
                <a:latin typeface="Corbel"/>
              </a:rPr>
              <a:t>overcome</a:t>
            </a:r>
            <a:r>
              <a:rPr lang="zh-CN" altLang="en-US" dirty="0" smtClean="0">
                <a:latin typeface="Corbel"/>
              </a:rPr>
              <a:t> </a:t>
            </a:r>
            <a:r>
              <a:rPr lang="en-US" altLang="zh-CN" dirty="0" smtClean="0">
                <a:latin typeface="Corbel"/>
              </a:rPr>
              <a:t>the</a:t>
            </a:r>
            <a:r>
              <a:rPr lang="zh-CN" altLang="en-US" dirty="0" smtClean="0">
                <a:latin typeface="Corbel"/>
              </a:rPr>
              <a:t> </a:t>
            </a:r>
            <a:r>
              <a:rPr lang="en-US" altLang="zh-CN" dirty="0" smtClean="0">
                <a:latin typeface="Corbel"/>
              </a:rPr>
              <a:t>limitations</a:t>
            </a:r>
          </a:p>
          <a:p>
            <a:pPr lvl="1"/>
            <a:r>
              <a:rPr lang="en-US" dirty="0" smtClean="0">
                <a:latin typeface="Corbel"/>
              </a:rPr>
              <a:t>Employ</a:t>
            </a:r>
            <a:r>
              <a:rPr lang="zh-CN" altLang="en-US" dirty="0" smtClean="0">
                <a:latin typeface="Corbel"/>
              </a:rPr>
              <a:t> </a:t>
            </a:r>
            <a:r>
              <a:rPr lang="en-US" altLang="zh-CN" dirty="0" smtClean="0">
                <a:latin typeface="Corbel"/>
              </a:rPr>
              <a:t>the</a:t>
            </a:r>
            <a:r>
              <a:rPr lang="zh-CN" altLang="en-US" dirty="0" smtClean="0">
                <a:latin typeface="Corbel"/>
              </a:rPr>
              <a:t> </a:t>
            </a:r>
            <a:r>
              <a:rPr lang="en-US" altLang="zh-CN" dirty="0" smtClean="0">
                <a:latin typeface="Corbel"/>
              </a:rPr>
              <a:t>WCC</a:t>
            </a:r>
            <a:r>
              <a:rPr lang="zh-CN" altLang="en-US" dirty="0" smtClean="0">
                <a:latin typeface="Corbel"/>
              </a:rPr>
              <a:t> </a:t>
            </a:r>
            <a:r>
              <a:rPr lang="en-US" altLang="zh-CN" dirty="0" smtClean="0">
                <a:latin typeface="Corbel"/>
              </a:rPr>
              <a:t>method</a:t>
            </a:r>
            <a:r>
              <a:rPr lang="zh-CN" altLang="en-US" dirty="0" smtClean="0">
                <a:latin typeface="Corbel"/>
              </a:rPr>
              <a:t> </a:t>
            </a:r>
            <a:r>
              <a:rPr lang="en-US" altLang="zh-CN" dirty="0" smtClean="0">
                <a:latin typeface="Corbel"/>
              </a:rPr>
              <a:t>in</a:t>
            </a:r>
            <a:r>
              <a:rPr lang="zh-CN" altLang="en-US" dirty="0" smtClean="0">
                <a:latin typeface="Corbel"/>
              </a:rPr>
              <a:t> </a:t>
            </a:r>
            <a:r>
              <a:rPr lang="en-US" altLang="zh-CN" dirty="0" smtClean="0">
                <a:latin typeface="Corbel"/>
              </a:rPr>
              <a:t>CPU</a:t>
            </a:r>
            <a:r>
              <a:rPr lang="zh-CN" altLang="en-US" dirty="0" smtClean="0">
                <a:latin typeface="Corbel"/>
              </a:rPr>
              <a:t> </a:t>
            </a:r>
            <a:r>
              <a:rPr lang="en-US" altLang="zh-CN" dirty="0" smtClean="0">
                <a:latin typeface="Corbel"/>
              </a:rPr>
              <a:t>SCC</a:t>
            </a:r>
            <a:r>
              <a:rPr lang="zh-CN" altLang="en-US" dirty="0" smtClean="0">
                <a:latin typeface="Corbel"/>
              </a:rPr>
              <a:t> </a:t>
            </a:r>
            <a:r>
              <a:rPr lang="en-US" altLang="zh-CN" dirty="0" smtClean="0">
                <a:latin typeface="Corbel"/>
              </a:rPr>
              <a:t>detection</a:t>
            </a:r>
            <a:r>
              <a:rPr lang="zh-CN" altLang="en-US" dirty="0" smtClean="0">
                <a:latin typeface="Corbel"/>
              </a:rPr>
              <a:t> </a:t>
            </a:r>
            <a:r>
              <a:rPr lang="en-US" altLang="zh-CN" dirty="0" smtClean="0">
                <a:latin typeface="Corbel"/>
              </a:rPr>
              <a:t>to</a:t>
            </a:r>
            <a:r>
              <a:rPr lang="zh-CN" altLang="en-US" dirty="0" smtClean="0">
                <a:latin typeface="Corbel"/>
              </a:rPr>
              <a:t> </a:t>
            </a:r>
            <a:r>
              <a:rPr lang="en-US" altLang="zh-CN" dirty="0" smtClean="0">
                <a:latin typeface="Corbel"/>
              </a:rPr>
              <a:t>increase parallelism</a:t>
            </a:r>
          </a:p>
          <a:p>
            <a:pPr lvl="1"/>
            <a:r>
              <a:rPr lang="en-US" dirty="0" smtClean="0">
                <a:latin typeface="Corbel"/>
              </a:rPr>
              <a:t>Customize BFS strategies for different algorithm phases</a:t>
            </a:r>
          </a:p>
          <a:p>
            <a:r>
              <a:rPr lang="en-US" dirty="0" smtClean="0">
                <a:latin typeface="Corbel"/>
              </a:rPr>
              <a:t>Our</a:t>
            </a:r>
            <a:r>
              <a:rPr lang="zh-CN" altLang="en-US" dirty="0" smtClean="0">
                <a:latin typeface="Corbel"/>
              </a:rPr>
              <a:t> </a:t>
            </a:r>
            <a:r>
              <a:rPr lang="en-US" altLang="zh-CN" dirty="0" smtClean="0">
                <a:latin typeface="Corbel"/>
              </a:rPr>
              <a:t>method</a:t>
            </a:r>
            <a:r>
              <a:rPr lang="zh-CN" altLang="en-US" dirty="0" smtClean="0">
                <a:latin typeface="Corbel"/>
              </a:rPr>
              <a:t> </a:t>
            </a:r>
            <a:r>
              <a:rPr lang="en-US" altLang="zh-CN" dirty="0" smtClean="0">
                <a:latin typeface="Corbel"/>
              </a:rPr>
              <a:t>significantly</a:t>
            </a:r>
            <a:r>
              <a:rPr lang="zh-CN" altLang="en-US" dirty="0" smtClean="0">
                <a:latin typeface="Corbel"/>
              </a:rPr>
              <a:t> </a:t>
            </a:r>
            <a:r>
              <a:rPr lang="en-US" altLang="zh-CN" dirty="0" smtClean="0">
                <a:latin typeface="Corbel"/>
              </a:rPr>
              <a:t>o</a:t>
            </a:r>
            <a:r>
              <a:rPr lang="en-US" dirty="0" smtClean="0">
                <a:latin typeface="Corbel"/>
              </a:rPr>
              <a:t>utperforms previous</a:t>
            </a:r>
            <a:r>
              <a:rPr lang="zh-CN" altLang="en-US" dirty="0" smtClean="0">
                <a:latin typeface="Corbel"/>
              </a:rPr>
              <a:t> </a:t>
            </a:r>
            <a:r>
              <a:rPr lang="en-US" altLang="zh-CN" dirty="0" smtClean="0">
                <a:latin typeface="Corbel"/>
              </a:rPr>
              <a:t>GPU</a:t>
            </a:r>
            <a:r>
              <a:rPr lang="zh-CN" altLang="en-US" dirty="0" smtClean="0">
                <a:latin typeface="Corbel"/>
              </a:rPr>
              <a:t> </a:t>
            </a:r>
            <a:r>
              <a:rPr lang="en-US" altLang="zh-CN" dirty="0" smtClean="0">
                <a:latin typeface="Corbel"/>
              </a:rPr>
              <a:t>implementations</a:t>
            </a:r>
            <a:endParaRPr lang="en-US" dirty="0" smtClean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434424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1193144" y="1778000"/>
            <a:ext cx="9842500" cy="2760663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Thank You!</a:t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Q&amp;A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8618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1320146" y="2082800"/>
            <a:ext cx="9842500" cy="2455863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Backup Slides</a:t>
            </a:r>
            <a:br>
              <a:rPr lang="en-US" altLang="zh-CN" dirty="0" smtClean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9044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Weakly Connected Components (WCC)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Corbel"/>
              </a:rPr>
              <a:t>In </a:t>
            </a:r>
            <a:r>
              <a:rPr lang="en-US" dirty="0">
                <a:latin typeface="Corbel"/>
              </a:rPr>
              <a:t>a directed graph, a WCC is a maximally connected </a:t>
            </a:r>
            <a:r>
              <a:rPr lang="en-US" dirty="0" err="1">
                <a:latin typeface="Corbel"/>
              </a:rPr>
              <a:t>subgraph</a:t>
            </a:r>
            <a:r>
              <a:rPr lang="en-US" dirty="0">
                <a:latin typeface="Corbel"/>
              </a:rPr>
              <a:t> with a path in one direction between any two nodes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t>29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333" y="2558041"/>
            <a:ext cx="5837766" cy="318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60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3000" b="1" dirty="0" smtClean="0">
                <a:solidFill>
                  <a:srgbClr val="FF0000"/>
                </a:solidFill>
                <a:latin typeface="Corbel"/>
                <a:cs typeface="Corbel"/>
              </a:rPr>
              <a:t>Background and Motivation</a:t>
            </a:r>
          </a:p>
          <a:p>
            <a:pPr lvl="1"/>
            <a:endParaRPr lang="en-US" altLang="zh-CN" sz="1200" dirty="0">
              <a:latin typeface="Corbel"/>
              <a:cs typeface="Corbel"/>
            </a:endParaRPr>
          </a:p>
          <a:p>
            <a:r>
              <a:rPr lang="en-US" altLang="zh-CN" sz="3000" dirty="0" smtClean="0">
                <a:latin typeface="Corbel"/>
                <a:cs typeface="Corbel"/>
              </a:rPr>
              <a:t>Design and Implementation Details</a:t>
            </a:r>
            <a:endParaRPr lang="en-US" altLang="zh-CN" sz="3000" dirty="0">
              <a:latin typeface="Corbel"/>
              <a:cs typeface="Corbel"/>
            </a:endParaRPr>
          </a:p>
          <a:p>
            <a:pPr lvl="1"/>
            <a:endParaRPr lang="en-US" altLang="zh-CN" sz="1200" dirty="0">
              <a:latin typeface="Corbel"/>
              <a:cs typeface="Corbel"/>
            </a:endParaRPr>
          </a:p>
          <a:p>
            <a:r>
              <a:rPr lang="en-US" altLang="zh-CN" sz="3000" dirty="0" smtClean="0">
                <a:latin typeface="Corbel"/>
                <a:cs typeface="Corbel"/>
              </a:rPr>
              <a:t>Evaluation</a:t>
            </a:r>
          </a:p>
          <a:p>
            <a:pPr lvl="1"/>
            <a:endParaRPr lang="en-US" altLang="zh-CN" sz="1300" dirty="0">
              <a:latin typeface="Corbel"/>
              <a:cs typeface="Corbel"/>
            </a:endParaRPr>
          </a:p>
          <a:p>
            <a:r>
              <a:rPr lang="en-US" altLang="zh-CN" sz="3000" dirty="0" smtClean="0">
                <a:latin typeface="Corbel"/>
                <a:cs typeface="Corbel"/>
              </a:rPr>
              <a:t>Conclusion</a:t>
            </a:r>
            <a:endParaRPr lang="zh-CN" altLang="en-US" sz="3000" dirty="0">
              <a:latin typeface="Corbel"/>
              <a:cs typeface="Corbe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715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841" y="2650059"/>
            <a:ext cx="5439839" cy="1765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Trim2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1" y="1121833"/>
            <a:ext cx="6836832" cy="48260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Corbel"/>
              </a:rPr>
              <a:t>Parallel detection of a subset of </a:t>
            </a:r>
            <a:r>
              <a:rPr lang="en-US" dirty="0" smtClean="0">
                <a:latin typeface="Corbel"/>
              </a:rPr>
              <a:t>size-2 SCCs</a:t>
            </a:r>
          </a:p>
          <a:p>
            <a:pPr lvl="1"/>
            <a:r>
              <a:rPr lang="en-US" dirty="0">
                <a:latin typeface="Corbel"/>
              </a:rPr>
              <a:t>Tight loop between nodes A and </a:t>
            </a:r>
            <a:r>
              <a:rPr lang="en-US" dirty="0" smtClean="0">
                <a:latin typeface="Corbel"/>
              </a:rPr>
              <a:t>B</a:t>
            </a:r>
          </a:p>
          <a:p>
            <a:pPr lvl="1"/>
            <a:r>
              <a:rPr lang="en-US" dirty="0">
                <a:latin typeface="Corbel"/>
              </a:rPr>
              <a:t>No other outgoing (or incoming) edges from A and </a:t>
            </a:r>
            <a:r>
              <a:rPr lang="en-US" dirty="0" smtClean="0">
                <a:latin typeface="Corbel"/>
              </a:rPr>
              <a:t>B</a:t>
            </a:r>
          </a:p>
          <a:p>
            <a:pPr lvl="1"/>
            <a:endParaRPr lang="en-US" dirty="0" smtClean="0">
              <a:latin typeface="Corbel"/>
            </a:endParaRPr>
          </a:p>
          <a:p>
            <a:pPr lvl="1"/>
            <a:endParaRPr lang="en-US" dirty="0" smtClean="0">
              <a:latin typeface="Corbel"/>
            </a:endParaRPr>
          </a:p>
          <a:p>
            <a:pPr lvl="1"/>
            <a:endParaRPr lang="en-US" dirty="0" smtClean="0">
              <a:latin typeface="Corbel"/>
            </a:endParaRPr>
          </a:p>
          <a:p>
            <a:r>
              <a:rPr lang="en-US" dirty="0">
                <a:latin typeface="Corbel"/>
              </a:rPr>
              <a:t>Apply only once rather than </a:t>
            </a:r>
            <a:r>
              <a:rPr lang="en-US" dirty="0" smtClean="0">
                <a:latin typeface="Corbel"/>
              </a:rPr>
              <a:t>iteratively</a:t>
            </a:r>
          </a:p>
          <a:p>
            <a:pPr lvl="1"/>
            <a:r>
              <a:rPr lang="en-US" dirty="0">
                <a:latin typeface="Corbel"/>
              </a:rPr>
              <a:t>Higher computational cost than </a:t>
            </a:r>
            <a:r>
              <a:rPr lang="en-US" dirty="0" smtClean="0">
                <a:latin typeface="Corbel"/>
              </a:rPr>
              <a:t>Trim</a:t>
            </a:r>
          </a:p>
          <a:p>
            <a:r>
              <a:rPr lang="en-US" dirty="0">
                <a:latin typeface="Corbel"/>
              </a:rPr>
              <a:t>Reduces execution time of WCC step by up to 50%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277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8" y="139700"/>
            <a:ext cx="10747131" cy="1041009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Small-World Graph: </a:t>
            </a:r>
            <a:r>
              <a:rPr lang="en-US" dirty="0" err="1"/>
              <a:t>LiveJournal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6011" r="-26011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253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SCC sizes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t>32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332" y="1096861"/>
            <a:ext cx="7971363" cy="492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33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to Input 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t>33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333" y="1270000"/>
            <a:ext cx="5794375" cy="448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98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to Density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t>34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578" y="1248834"/>
            <a:ext cx="5886989" cy="452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1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972" y="2887127"/>
            <a:ext cx="2108199" cy="21081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131" y="3881965"/>
            <a:ext cx="1846292" cy="13885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Graph Processing on GPUs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6" name="Picture 2" descr="C:\Users\Lpf\Desktop\BS\pics\google_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469" y="2180164"/>
            <a:ext cx="1529663" cy="152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pf\Desktop\pageran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581" y="3958164"/>
            <a:ext cx="2501177" cy="187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1796" y="1871131"/>
            <a:ext cx="1536700" cy="1536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6441" y="1545164"/>
            <a:ext cx="1890889" cy="14181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4790" y="4720172"/>
            <a:ext cx="2158209" cy="13377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13792" y="3683000"/>
            <a:ext cx="2336010" cy="17568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92489" y="1100660"/>
            <a:ext cx="2370667" cy="2370667"/>
          </a:xfrm>
          <a:prstGeom prst="rect">
            <a:avLst/>
          </a:prstGeom>
        </p:spPr>
      </p:pic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395055902"/>
              </p:ext>
            </p:extLst>
          </p:nvPr>
        </p:nvGraphicFramePr>
        <p:xfrm>
          <a:off x="0" y="2540017"/>
          <a:ext cx="12192000" cy="146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42192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Strongly Connected Components (SCC)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 smtClean="0">
                <a:latin typeface="Corbel"/>
                <a:cs typeface="Corbel"/>
              </a:rPr>
              <a:t>What</a:t>
            </a:r>
            <a:r>
              <a:rPr lang="zh-CN" altLang="en-US" dirty="0" smtClean="0">
                <a:latin typeface="Corbel"/>
                <a:cs typeface="Corbel"/>
              </a:rPr>
              <a:t> </a:t>
            </a:r>
            <a:r>
              <a:rPr lang="en-US" altLang="zh-CN" dirty="0" smtClean="0">
                <a:latin typeface="Corbel"/>
                <a:cs typeface="Corbel"/>
              </a:rPr>
              <a:t>is</a:t>
            </a:r>
            <a:r>
              <a:rPr lang="zh-CN" altLang="en-US" dirty="0" smtClean="0">
                <a:latin typeface="Corbel"/>
                <a:cs typeface="Corbel"/>
              </a:rPr>
              <a:t> </a:t>
            </a:r>
            <a:r>
              <a:rPr lang="en-US" altLang="zh-CN" dirty="0" smtClean="0">
                <a:latin typeface="Corbel"/>
                <a:cs typeface="Corbel"/>
              </a:rPr>
              <a:t>a</a:t>
            </a:r>
            <a:r>
              <a:rPr lang="zh-CN" altLang="en-US" dirty="0" smtClean="0">
                <a:latin typeface="Corbel"/>
                <a:cs typeface="Corbel"/>
              </a:rPr>
              <a:t> </a:t>
            </a:r>
            <a:r>
              <a:rPr lang="en-US" altLang="zh-CN" dirty="0" smtClean="0">
                <a:latin typeface="Corbel"/>
                <a:cs typeface="Corbel"/>
              </a:rPr>
              <a:t>Strongly Connected Component?</a:t>
            </a:r>
          </a:p>
          <a:p>
            <a:pPr lvl="1"/>
            <a:r>
              <a:rPr lang="en-US" altLang="zh-CN" dirty="0" smtClean="0">
                <a:latin typeface="Corbel"/>
                <a:cs typeface="Corbel"/>
              </a:rPr>
              <a:t>trivial</a:t>
            </a:r>
            <a:r>
              <a:rPr lang="en-US" altLang="zh-CN" dirty="0">
                <a:latin typeface="Corbel"/>
                <a:cs typeface="Corbel"/>
              </a:rPr>
              <a:t>-</a:t>
            </a:r>
            <a:r>
              <a:rPr lang="en-US" altLang="zh-CN" dirty="0" smtClean="0">
                <a:latin typeface="Corbel"/>
                <a:cs typeface="Corbel"/>
              </a:rPr>
              <a:t>SCC and nontrivial</a:t>
            </a:r>
            <a:r>
              <a:rPr lang="en-US" altLang="zh-CN" dirty="0">
                <a:latin typeface="Corbel"/>
                <a:cs typeface="Corbel"/>
              </a:rPr>
              <a:t>-</a:t>
            </a:r>
            <a:r>
              <a:rPr lang="en-US" altLang="zh-CN" dirty="0" smtClean="0">
                <a:latin typeface="Corbel"/>
                <a:cs typeface="Corbel"/>
              </a:rPr>
              <a:t>SCC</a:t>
            </a:r>
          </a:p>
          <a:p>
            <a:r>
              <a:rPr lang="en-US" altLang="zh-CN" dirty="0">
                <a:latin typeface="Corbel"/>
                <a:cs typeface="Corbel"/>
              </a:rPr>
              <a:t>SCC </a:t>
            </a:r>
            <a:r>
              <a:rPr lang="en-US" altLang="zh-CN" dirty="0" smtClean="0">
                <a:latin typeface="Corbel"/>
                <a:cs typeface="Corbel"/>
              </a:rPr>
              <a:t>Detection/Decomposition</a:t>
            </a:r>
            <a:endParaRPr lang="en-US" altLang="zh-CN" dirty="0">
              <a:latin typeface="Corbel"/>
              <a:cs typeface="Corbel"/>
            </a:endParaRPr>
          </a:p>
          <a:p>
            <a:pPr lvl="1"/>
            <a:r>
              <a:rPr lang="en-US" altLang="zh-CN" dirty="0" err="1" smtClean="0">
                <a:latin typeface="Corbel"/>
                <a:cs typeface="Corbel"/>
              </a:rPr>
              <a:t>Tarjan’s</a:t>
            </a:r>
            <a:r>
              <a:rPr lang="en-US" altLang="zh-CN" dirty="0" smtClean="0">
                <a:latin typeface="Corbel"/>
                <a:cs typeface="Corbel"/>
              </a:rPr>
              <a:t> algorithm:</a:t>
            </a:r>
            <a:r>
              <a:rPr lang="zh-CN" altLang="en-US" dirty="0" smtClean="0">
                <a:latin typeface="Corbel"/>
                <a:cs typeface="Corbel"/>
              </a:rPr>
              <a:t> </a:t>
            </a:r>
            <a:r>
              <a:rPr lang="en-US" altLang="zh-CN" dirty="0" smtClean="0">
                <a:latin typeface="Corbel"/>
                <a:cs typeface="Corbel"/>
              </a:rPr>
              <a:t>DFS-based,</a:t>
            </a:r>
            <a:r>
              <a:rPr lang="zh-CN" altLang="en-US" dirty="0" smtClean="0">
                <a:latin typeface="Corbel"/>
                <a:cs typeface="Corbel"/>
              </a:rPr>
              <a:t> </a:t>
            </a:r>
            <a:r>
              <a:rPr lang="en-US" altLang="zh-CN" dirty="0" smtClean="0">
                <a:latin typeface="Corbel"/>
                <a:cs typeface="Corbel"/>
              </a:rPr>
              <a:t>hard</a:t>
            </a:r>
            <a:r>
              <a:rPr lang="zh-CN" altLang="en-US" dirty="0" smtClean="0">
                <a:latin typeface="Corbel"/>
                <a:cs typeface="Corbel"/>
              </a:rPr>
              <a:t> </a:t>
            </a:r>
            <a:r>
              <a:rPr lang="en-US" altLang="zh-CN" dirty="0" smtClean="0">
                <a:latin typeface="Corbel"/>
                <a:cs typeface="Corbel"/>
              </a:rPr>
              <a:t>to</a:t>
            </a:r>
            <a:r>
              <a:rPr lang="zh-CN" altLang="en-US" dirty="0" smtClean="0">
                <a:latin typeface="Corbel"/>
                <a:cs typeface="Corbel"/>
              </a:rPr>
              <a:t> </a:t>
            </a:r>
            <a:r>
              <a:rPr lang="en-US" altLang="zh-CN" dirty="0" smtClean="0">
                <a:latin typeface="Corbel"/>
                <a:cs typeface="Corbel"/>
              </a:rPr>
              <a:t>parallelize</a:t>
            </a:r>
          </a:p>
          <a:p>
            <a:r>
              <a:rPr lang="en-US" dirty="0" smtClean="0">
                <a:latin typeface="Corbel"/>
                <a:cs typeface="Corbel"/>
              </a:rPr>
              <a:t>Applications</a:t>
            </a:r>
          </a:p>
          <a:p>
            <a:pPr lvl="1"/>
            <a:r>
              <a:rPr lang="en-US" dirty="0">
                <a:latin typeface="Corbel"/>
                <a:cs typeface="Corbel"/>
              </a:rPr>
              <a:t>W</a:t>
            </a:r>
            <a:r>
              <a:rPr lang="en-US" dirty="0" smtClean="0">
                <a:latin typeface="Corbel"/>
                <a:cs typeface="Corbel"/>
              </a:rPr>
              <a:t>eb </a:t>
            </a:r>
            <a:r>
              <a:rPr lang="en-US" dirty="0">
                <a:latin typeface="Corbel"/>
                <a:cs typeface="Corbel"/>
              </a:rPr>
              <a:t>and social </a:t>
            </a:r>
            <a:r>
              <a:rPr lang="en-US" dirty="0" smtClean="0">
                <a:latin typeface="Corbel"/>
                <a:cs typeface="Corbel"/>
              </a:rPr>
              <a:t>network analysis</a:t>
            </a:r>
          </a:p>
          <a:p>
            <a:pPr lvl="1"/>
            <a:r>
              <a:rPr lang="en-US" dirty="0">
                <a:latin typeface="Corbel"/>
                <a:cs typeface="Corbel"/>
              </a:rPr>
              <a:t>F</a:t>
            </a:r>
            <a:r>
              <a:rPr lang="en-US" dirty="0" smtClean="0">
                <a:latin typeface="Corbel"/>
                <a:cs typeface="Corbel"/>
              </a:rPr>
              <a:t>ormal verification and </a:t>
            </a:r>
            <a:r>
              <a:rPr lang="en-US" dirty="0">
                <a:latin typeface="Corbel"/>
                <a:cs typeface="Corbel"/>
              </a:rPr>
              <a:t>reinforcement </a:t>
            </a:r>
            <a:r>
              <a:rPr lang="en-US" dirty="0" smtClean="0">
                <a:latin typeface="Corbel"/>
                <a:cs typeface="Corbel"/>
              </a:rPr>
              <a:t>learning</a:t>
            </a:r>
            <a:endParaRPr lang="en-US" dirty="0">
              <a:latin typeface="Corbel"/>
              <a:cs typeface="Corbel"/>
            </a:endParaRPr>
          </a:p>
          <a:p>
            <a:pPr lvl="1"/>
            <a:r>
              <a:rPr lang="en-US" dirty="0">
                <a:latin typeface="Corbel"/>
                <a:cs typeface="Corbel"/>
              </a:rPr>
              <a:t>M</a:t>
            </a:r>
            <a:r>
              <a:rPr lang="en-US" dirty="0" smtClean="0">
                <a:latin typeface="Corbel"/>
                <a:cs typeface="Corbel"/>
              </a:rPr>
              <a:t>esh refinement and scientific computing</a:t>
            </a:r>
            <a:endParaRPr lang="en-US" dirty="0">
              <a:latin typeface="Corbel"/>
              <a:cs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pPr/>
              <a:t>5</a:t>
            </a:fld>
            <a:endParaRPr lang="zh-CN" altLang="en-US"/>
          </a:p>
        </p:txBody>
      </p:sp>
      <p:grpSp>
        <p:nvGrpSpPr>
          <p:cNvPr id="5" name="组合 5"/>
          <p:cNvGrpSpPr>
            <a:grpSpLocks noChangeAspect="1"/>
          </p:cNvGrpSpPr>
          <p:nvPr/>
        </p:nvGrpSpPr>
        <p:grpSpPr>
          <a:xfrm>
            <a:off x="7296219" y="2250919"/>
            <a:ext cx="4320480" cy="1944216"/>
            <a:chOff x="6228184" y="4869160"/>
            <a:chExt cx="2880320" cy="1296144"/>
          </a:xfrm>
        </p:grpSpPr>
        <p:sp>
          <p:nvSpPr>
            <p:cNvPr id="6" name="椭圆 6"/>
            <p:cNvSpPr/>
            <p:nvPr/>
          </p:nvSpPr>
          <p:spPr>
            <a:xfrm>
              <a:off x="6285791" y="4942554"/>
              <a:ext cx="345638" cy="345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sp>
          <p:nvSpPr>
            <p:cNvPr id="7" name="椭圆 7"/>
            <p:cNvSpPr/>
            <p:nvPr/>
          </p:nvSpPr>
          <p:spPr>
            <a:xfrm>
              <a:off x="7092281" y="4942554"/>
              <a:ext cx="345638" cy="345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dirty="0" smtClean="0"/>
                <a:t>3</a:t>
              </a:r>
              <a:endParaRPr lang="zh-CN" altLang="en-US" dirty="0"/>
            </a:p>
          </p:txBody>
        </p:sp>
        <p:sp>
          <p:nvSpPr>
            <p:cNvPr id="8" name="椭圆 8"/>
            <p:cNvSpPr/>
            <p:nvPr/>
          </p:nvSpPr>
          <p:spPr>
            <a:xfrm>
              <a:off x="6285791" y="5755990"/>
              <a:ext cx="345638" cy="345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dirty="0" smtClean="0"/>
                <a:t>2</a:t>
              </a:r>
              <a:endParaRPr lang="zh-CN" altLang="en-US" dirty="0"/>
            </a:p>
          </p:txBody>
        </p:sp>
        <p:sp>
          <p:nvSpPr>
            <p:cNvPr id="9" name="椭圆 9"/>
            <p:cNvSpPr/>
            <p:nvPr/>
          </p:nvSpPr>
          <p:spPr>
            <a:xfrm>
              <a:off x="7092281" y="5755990"/>
              <a:ext cx="345638" cy="345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dirty="0" smtClean="0"/>
                <a:t>4</a:t>
              </a:r>
              <a:endParaRPr lang="zh-CN" altLang="en-US" dirty="0"/>
            </a:p>
          </p:txBody>
        </p:sp>
        <p:sp>
          <p:nvSpPr>
            <p:cNvPr id="10" name="椭圆 10"/>
            <p:cNvSpPr/>
            <p:nvPr/>
          </p:nvSpPr>
          <p:spPr>
            <a:xfrm>
              <a:off x="7898975" y="4942554"/>
              <a:ext cx="345638" cy="345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dirty="0" smtClean="0"/>
                <a:t>6</a:t>
              </a:r>
              <a:endParaRPr lang="zh-CN" altLang="en-US" dirty="0"/>
            </a:p>
          </p:txBody>
        </p:sp>
        <p:sp>
          <p:nvSpPr>
            <p:cNvPr id="11" name="椭圆 11"/>
            <p:cNvSpPr/>
            <p:nvPr/>
          </p:nvSpPr>
          <p:spPr>
            <a:xfrm>
              <a:off x="7898975" y="5755990"/>
              <a:ext cx="345638" cy="345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dirty="0" smtClean="0"/>
                <a:t>5</a:t>
              </a:r>
              <a:endParaRPr lang="zh-CN" altLang="en-US" dirty="0"/>
            </a:p>
          </p:txBody>
        </p:sp>
        <p:sp>
          <p:nvSpPr>
            <p:cNvPr id="12" name="椭圆 12"/>
            <p:cNvSpPr/>
            <p:nvPr/>
          </p:nvSpPr>
          <p:spPr>
            <a:xfrm>
              <a:off x="8705260" y="4942554"/>
              <a:ext cx="345638" cy="345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dirty="0" smtClean="0"/>
                <a:t>7</a:t>
              </a:r>
              <a:endParaRPr lang="zh-CN" altLang="en-US" dirty="0"/>
            </a:p>
          </p:txBody>
        </p:sp>
        <p:sp>
          <p:nvSpPr>
            <p:cNvPr id="13" name="椭圆 13"/>
            <p:cNvSpPr/>
            <p:nvPr/>
          </p:nvSpPr>
          <p:spPr>
            <a:xfrm>
              <a:off x="8705260" y="5755990"/>
              <a:ext cx="345638" cy="345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dirty="0" smtClean="0"/>
                <a:t>8</a:t>
              </a:r>
              <a:endParaRPr lang="zh-CN" altLang="en-US" dirty="0"/>
            </a:p>
          </p:txBody>
        </p:sp>
        <p:cxnSp>
          <p:nvCxnSpPr>
            <p:cNvPr id="14" name="直接箭头连接符 14"/>
            <p:cNvCxnSpPr>
              <a:stCxn id="7" idx="2"/>
              <a:endCxn id="6" idx="6"/>
            </p:cNvCxnSpPr>
            <p:nvPr/>
          </p:nvCxnSpPr>
          <p:spPr>
            <a:xfrm flipH="1">
              <a:off x="6631429" y="5115373"/>
              <a:ext cx="46085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5"/>
            <p:cNvCxnSpPr>
              <a:stCxn id="6" idx="4"/>
              <a:endCxn id="8" idx="0"/>
            </p:cNvCxnSpPr>
            <p:nvPr/>
          </p:nvCxnSpPr>
          <p:spPr>
            <a:xfrm>
              <a:off x="6458610" y="5288192"/>
              <a:ext cx="0" cy="46779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6"/>
            <p:cNvCxnSpPr>
              <a:stCxn id="8" idx="7"/>
              <a:endCxn id="7" idx="3"/>
            </p:cNvCxnSpPr>
            <p:nvPr/>
          </p:nvCxnSpPr>
          <p:spPr>
            <a:xfrm flipV="1">
              <a:off x="6580812" y="5237575"/>
              <a:ext cx="562086" cy="56903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7"/>
            <p:cNvCxnSpPr>
              <a:stCxn id="9" idx="2"/>
              <a:endCxn id="8" idx="6"/>
            </p:cNvCxnSpPr>
            <p:nvPr/>
          </p:nvCxnSpPr>
          <p:spPr>
            <a:xfrm flipH="1">
              <a:off x="6631429" y="5928809"/>
              <a:ext cx="46085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8"/>
            <p:cNvCxnSpPr>
              <a:stCxn id="9" idx="0"/>
              <a:endCxn id="7" idx="4"/>
            </p:cNvCxnSpPr>
            <p:nvPr/>
          </p:nvCxnSpPr>
          <p:spPr>
            <a:xfrm flipV="1">
              <a:off x="7265100" y="5288192"/>
              <a:ext cx="0" cy="46779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9"/>
            <p:cNvCxnSpPr>
              <a:stCxn id="10" idx="2"/>
              <a:endCxn id="7" idx="6"/>
            </p:cNvCxnSpPr>
            <p:nvPr/>
          </p:nvCxnSpPr>
          <p:spPr>
            <a:xfrm flipH="1">
              <a:off x="7437919" y="5115373"/>
              <a:ext cx="4610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20"/>
            <p:cNvCxnSpPr>
              <a:stCxn id="13" idx="2"/>
              <a:endCxn id="11" idx="6"/>
            </p:cNvCxnSpPr>
            <p:nvPr/>
          </p:nvCxnSpPr>
          <p:spPr>
            <a:xfrm flipH="1">
              <a:off x="8244613" y="5928809"/>
              <a:ext cx="46064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1"/>
            <p:cNvCxnSpPr>
              <a:stCxn id="13" idx="0"/>
              <a:endCxn id="12" idx="4"/>
            </p:cNvCxnSpPr>
            <p:nvPr/>
          </p:nvCxnSpPr>
          <p:spPr>
            <a:xfrm flipV="1">
              <a:off x="8878079" y="5288192"/>
              <a:ext cx="0" cy="46779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2"/>
            <p:cNvCxnSpPr>
              <a:stCxn id="11" idx="0"/>
              <a:endCxn id="10" idx="4"/>
            </p:cNvCxnSpPr>
            <p:nvPr/>
          </p:nvCxnSpPr>
          <p:spPr>
            <a:xfrm flipV="1">
              <a:off x="8071794" y="5288192"/>
              <a:ext cx="0" cy="46779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3"/>
            <p:cNvCxnSpPr>
              <a:stCxn id="9" idx="7"/>
            </p:cNvCxnSpPr>
            <p:nvPr/>
          </p:nvCxnSpPr>
          <p:spPr>
            <a:xfrm flipV="1">
              <a:off x="7387301" y="5698383"/>
              <a:ext cx="338650" cy="108224"/>
            </a:xfrm>
            <a:prstGeom prst="line">
              <a:avLst/>
            </a:prstGeom>
            <a:ln w="25400">
              <a:solidFill>
                <a:schemeClr val="tx1"/>
              </a:solidFill>
              <a:headEnd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4"/>
            <p:cNvCxnSpPr>
              <a:endCxn id="11" idx="1"/>
            </p:cNvCxnSpPr>
            <p:nvPr/>
          </p:nvCxnSpPr>
          <p:spPr>
            <a:xfrm>
              <a:off x="7725951" y="5698383"/>
              <a:ext cx="223642" cy="10822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5"/>
            <p:cNvCxnSpPr>
              <a:endCxn id="9" idx="6"/>
            </p:cNvCxnSpPr>
            <p:nvPr/>
          </p:nvCxnSpPr>
          <p:spPr>
            <a:xfrm flipH="1" flipV="1">
              <a:off x="7437919" y="5928809"/>
              <a:ext cx="220586" cy="11521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6"/>
            <p:cNvCxnSpPr>
              <a:stCxn id="11" idx="2"/>
            </p:cNvCxnSpPr>
            <p:nvPr/>
          </p:nvCxnSpPr>
          <p:spPr>
            <a:xfrm flipH="1">
              <a:off x="7658506" y="5928809"/>
              <a:ext cx="240469" cy="115213"/>
            </a:xfrm>
            <a:prstGeom prst="line">
              <a:avLst/>
            </a:prstGeom>
            <a:ln w="25400">
              <a:solidFill>
                <a:schemeClr val="tx1"/>
              </a:solidFill>
              <a:headEnd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7"/>
            <p:cNvCxnSpPr>
              <a:stCxn id="10" idx="6"/>
            </p:cNvCxnSpPr>
            <p:nvPr/>
          </p:nvCxnSpPr>
          <p:spPr>
            <a:xfrm flipV="1">
              <a:off x="8244613" y="5007107"/>
              <a:ext cx="287827" cy="108266"/>
            </a:xfrm>
            <a:prstGeom prst="line">
              <a:avLst/>
            </a:prstGeom>
            <a:ln w="25400">
              <a:solidFill>
                <a:schemeClr val="tx1"/>
              </a:solidFill>
              <a:headEnd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8"/>
            <p:cNvCxnSpPr>
              <a:endCxn id="12" idx="2"/>
            </p:cNvCxnSpPr>
            <p:nvPr/>
          </p:nvCxnSpPr>
          <p:spPr>
            <a:xfrm>
              <a:off x="8532440" y="5007107"/>
              <a:ext cx="172819" cy="10826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9"/>
            <p:cNvCxnSpPr>
              <a:stCxn id="12" idx="3"/>
            </p:cNvCxnSpPr>
            <p:nvPr/>
          </p:nvCxnSpPr>
          <p:spPr>
            <a:xfrm flipH="1">
              <a:off x="8474936" y="5237575"/>
              <a:ext cx="280941" cy="115170"/>
            </a:xfrm>
            <a:prstGeom prst="line">
              <a:avLst/>
            </a:prstGeom>
            <a:ln w="25400">
              <a:solidFill>
                <a:schemeClr val="tx1"/>
              </a:solidFill>
              <a:headEnd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30"/>
            <p:cNvCxnSpPr>
              <a:endCxn id="10" idx="5"/>
            </p:cNvCxnSpPr>
            <p:nvPr/>
          </p:nvCxnSpPr>
          <p:spPr>
            <a:xfrm flipH="1" flipV="1">
              <a:off x="8193996" y="5237575"/>
              <a:ext cx="280941" cy="11517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1"/>
            <p:cNvCxnSpPr/>
            <p:nvPr/>
          </p:nvCxnSpPr>
          <p:spPr>
            <a:xfrm>
              <a:off x="6228184" y="4869160"/>
              <a:ext cx="1328442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2"/>
            <p:cNvCxnSpPr/>
            <p:nvPr/>
          </p:nvCxnSpPr>
          <p:spPr>
            <a:xfrm>
              <a:off x="6228184" y="4869160"/>
              <a:ext cx="0" cy="129614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3"/>
            <p:cNvCxnSpPr/>
            <p:nvPr/>
          </p:nvCxnSpPr>
          <p:spPr>
            <a:xfrm>
              <a:off x="6228184" y="6165304"/>
              <a:ext cx="35262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4"/>
            <p:cNvCxnSpPr/>
            <p:nvPr/>
          </p:nvCxnSpPr>
          <p:spPr>
            <a:xfrm flipV="1">
              <a:off x="6580812" y="5157193"/>
              <a:ext cx="975814" cy="1008111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5"/>
            <p:cNvCxnSpPr/>
            <p:nvPr/>
          </p:nvCxnSpPr>
          <p:spPr>
            <a:xfrm>
              <a:off x="7556626" y="4869160"/>
              <a:ext cx="0" cy="288033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6"/>
            <p:cNvCxnSpPr/>
            <p:nvPr/>
          </p:nvCxnSpPr>
          <p:spPr>
            <a:xfrm>
              <a:off x="6892405" y="6165304"/>
              <a:ext cx="1582532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7"/>
            <p:cNvCxnSpPr/>
            <p:nvPr/>
          </p:nvCxnSpPr>
          <p:spPr>
            <a:xfrm flipV="1">
              <a:off x="6892405" y="5967157"/>
              <a:ext cx="0" cy="198147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8"/>
            <p:cNvCxnSpPr/>
            <p:nvPr/>
          </p:nvCxnSpPr>
          <p:spPr>
            <a:xfrm flipV="1">
              <a:off x="6892405" y="5589240"/>
              <a:ext cx="372695" cy="377918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9"/>
            <p:cNvCxnSpPr/>
            <p:nvPr/>
          </p:nvCxnSpPr>
          <p:spPr>
            <a:xfrm>
              <a:off x="7265100" y="5589240"/>
              <a:ext cx="80669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40"/>
            <p:cNvCxnSpPr/>
            <p:nvPr/>
          </p:nvCxnSpPr>
          <p:spPr>
            <a:xfrm>
              <a:off x="8071794" y="5589240"/>
              <a:ext cx="403143" cy="339569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1"/>
            <p:cNvCxnSpPr/>
            <p:nvPr/>
          </p:nvCxnSpPr>
          <p:spPr>
            <a:xfrm>
              <a:off x="8474936" y="5928809"/>
              <a:ext cx="0" cy="236495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2"/>
            <p:cNvCxnSpPr/>
            <p:nvPr/>
          </p:nvCxnSpPr>
          <p:spPr>
            <a:xfrm>
              <a:off x="7812360" y="4869160"/>
              <a:ext cx="129614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3"/>
            <p:cNvCxnSpPr/>
            <p:nvPr/>
          </p:nvCxnSpPr>
          <p:spPr>
            <a:xfrm>
              <a:off x="7812360" y="4869160"/>
              <a:ext cx="0" cy="50405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4"/>
            <p:cNvCxnSpPr/>
            <p:nvPr/>
          </p:nvCxnSpPr>
          <p:spPr>
            <a:xfrm>
              <a:off x="9108504" y="4869160"/>
              <a:ext cx="0" cy="50405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5"/>
            <p:cNvCxnSpPr/>
            <p:nvPr/>
          </p:nvCxnSpPr>
          <p:spPr>
            <a:xfrm>
              <a:off x="7812360" y="5373216"/>
              <a:ext cx="129614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6"/>
            <p:cNvCxnSpPr/>
            <p:nvPr/>
          </p:nvCxnSpPr>
          <p:spPr>
            <a:xfrm>
              <a:off x="9108504" y="5698383"/>
              <a:ext cx="0" cy="466921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7"/>
            <p:cNvCxnSpPr/>
            <p:nvPr/>
          </p:nvCxnSpPr>
          <p:spPr>
            <a:xfrm>
              <a:off x="8615406" y="5698383"/>
              <a:ext cx="49309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8"/>
            <p:cNvCxnSpPr/>
            <p:nvPr/>
          </p:nvCxnSpPr>
          <p:spPr>
            <a:xfrm>
              <a:off x="8615406" y="5698383"/>
              <a:ext cx="8922" cy="466921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9"/>
            <p:cNvCxnSpPr/>
            <p:nvPr/>
          </p:nvCxnSpPr>
          <p:spPr>
            <a:xfrm>
              <a:off x="8633250" y="6165304"/>
              <a:ext cx="47525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7344835" y="4275655"/>
            <a:ext cx="4360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</a:t>
            </a:r>
            <a:r>
              <a:rPr lang="en-US" sz="2400" dirty="0"/>
              <a:t>a directed graph, an SCC is a maximally connected </a:t>
            </a:r>
            <a:r>
              <a:rPr lang="en-US" sz="2400" dirty="0" err="1"/>
              <a:t>subgraph</a:t>
            </a:r>
            <a:r>
              <a:rPr lang="en-US" sz="2400" dirty="0"/>
              <a:t> with a path in </a:t>
            </a:r>
            <a:r>
              <a:rPr lang="en-US" sz="2400" b="1" dirty="0"/>
              <a:t>both </a:t>
            </a:r>
            <a:r>
              <a:rPr lang="en-US" sz="2400" dirty="0"/>
              <a:t>directions between any two nodes </a:t>
            </a:r>
          </a:p>
        </p:txBody>
      </p:sp>
    </p:spTree>
    <p:extLst>
      <p:ext uri="{BB962C8B-B14F-4D97-AF65-F5344CB8AC3E}">
        <p14:creationId xmlns:p14="http://schemas.microsoft.com/office/powerpoint/2010/main" val="338718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 SCC </a:t>
            </a:r>
            <a:r>
              <a:rPr lang="en-US" altLang="zh-CN" dirty="0" smtClean="0"/>
              <a:t>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600199"/>
            <a:ext cx="10639278" cy="2654301"/>
          </a:xfrm>
        </p:spPr>
        <p:txBody>
          <a:bodyPr/>
          <a:lstStyle/>
          <a:p>
            <a:r>
              <a:rPr lang="en-US" dirty="0">
                <a:latin typeface="Corbel"/>
                <a:cs typeface="Corbel"/>
              </a:rPr>
              <a:t>Forward-Backward-</a:t>
            </a:r>
            <a:r>
              <a:rPr lang="en-US" dirty="0" smtClean="0">
                <a:latin typeface="Corbel"/>
                <a:cs typeface="Corbel"/>
              </a:rPr>
              <a:t>Trim</a:t>
            </a:r>
            <a:r>
              <a:rPr lang="zh-CN" altLang="en-US" dirty="0" smtClean="0">
                <a:latin typeface="Corbel"/>
                <a:cs typeface="Corbel"/>
              </a:rPr>
              <a:t> </a:t>
            </a:r>
            <a:r>
              <a:rPr lang="en-US" altLang="zh-CN" dirty="0" smtClean="0">
                <a:latin typeface="Corbel"/>
                <a:cs typeface="Corbel"/>
              </a:rPr>
              <a:t>(FB-Trim)</a:t>
            </a:r>
            <a:r>
              <a:rPr lang="en-US" dirty="0" smtClean="0">
                <a:latin typeface="Corbel"/>
                <a:cs typeface="Corbel"/>
              </a:rPr>
              <a:t> </a:t>
            </a:r>
            <a:r>
              <a:rPr lang="en-US" dirty="0">
                <a:latin typeface="Corbel"/>
                <a:cs typeface="Corbel"/>
              </a:rPr>
              <a:t>parallel </a:t>
            </a:r>
            <a:r>
              <a:rPr lang="en-US" dirty="0" smtClean="0">
                <a:latin typeface="Corbel"/>
                <a:cs typeface="Corbel"/>
              </a:rPr>
              <a:t>algorithm</a:t>
            </a:r>
          </a:p>
          <a:p>
            <a:pPr lvl="1"/>
            <a:r>
              <a:rPr lang="en-US" dirty="0" smtClean="0">
                <a:latin typeface="Corbel"/>
                <a:cs typeface="Corbel"/>
              </a:rPr>
              <a:t>FB: Recursive </a:t>
            </a:r>
            <a:r>
              <a:rPr lang="en-US" dirty="0">
                <a:latin typeface="Corbel"/>
                <a:cs typeface="Corbel"/>
              </a:rPr>
              <a:t>application of </a:t>
            </a:r>
            <a:r>
              <a:rPr lang="en-US" dirty="0" smtClean="0">
                <a:latin typeface="Corbel"/>
                <a:cs typeface="Corbel"/>
              </a:rPr>
              <a:t>reachability</a:t>
            </a:r>
            <a:r>
              <a:rPr lang="en-US" baseline="30000" dirty="0" smtClean="0">
                <a:latin typeface="Corbel"/>
                <a:cs typeface="Corbel"/>
              </a:rPr>
              <a:t>[1]</a:t>
            </a:r>
          </a:p>
          <a:p>
            <a:pPr lvl="1"/>
            <a:r>
              <a:rPr lang="en-US" dirty="0" smtClean="0">
                <a:latin typeface="Corbel"/>
                <a:cs typeface="Corbel"/>
              </a:rPr>
              <a:t>Trim: Removal of </a:t>
            </a:r>
            <a:r>
              <a:rPr lang="en-US" dirty="0">
                <a:latin typeface="Corbel"/>
                <a:cs typeface="Corbel"/>
              </a:rPr>
              <a:t>trivial </a:t>
            </a:r>
            <a:r>
              <a:rPr lang="en-US" dirty="0" smtClean="0">
                <a:latin typeface="Corbel"/>
                <a:cs typeface="Corbel"/>
              </a:rPr>
              <a:t>SCCs</a:t>
            </a:r>
            <a:r>
              <a:rPr lang="en-US" baseline="30000" dirty="0" smtClean="0">
                <a:latin typeface="Corbel"/>
                <a:cs typeface="Corbel"/>
              </a:rPr>
              <a:t>[2]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828" y="2889935"/>
            <a:ext cx="5249333" cy="2304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1851" y="5312831"/>
            <a:ext cx="9965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[1]</a:t>
            </a:r>
            <a:r>
              <a:rPr lang="zh-CN" altLang="en-US" dirty="0"/>
              <a:t> </a:t>
            </a:r>
            <a:r>
              <a:rPr lang="en-US" dirty="0" smtClean="0"/>
              <a:t>Fleischer </a:t>
            </a:r>
            <a:r>
              <a:rPr lang="en-US" altLang="zh-CN" dirty="0" smtClean="0"/>
              <a:t>et</a:t>
            </a:r>
            <a:r>
              <a:rPr lang="zh-CN" altLang="en-US" dirty="0" smtClean="0"/>
              <a:t> </a:t>
            </a:r>
            <a:r>
              <a:rPr lang="en-US" altLang="zh-CN" dirty="0"/>
              <a:t>al</a:t>
            </a:r>
            <a:r>
              <a:rPr lang="en-US" altLang="zh-CN" dirty="0" smtClean="0"/>
              <a:t>.</a:t>
            </a:r>
            <a:r>
              <a:rPr lang="en-US" dirty="0" smtClean="0"/>
              <a:t> </a:t>
            </a:r>
            <a:r>
              <a:rPr lang="en-US" dirty="0"/>
              <a:t>On Identifying Strongly Connected Components in Parallel. </a:t>
            </a:r>
            <a:r>
              <a:rPr lang="en-US" dirty="0" smtClean="0"/>
              <a:t>In </a:t>
            </a:r>
            <a:r>
              <a:rPr lang="en-US" dirty="0"/>
              <a:t>IPDPS </a:t>
            </a:r>
            <a:r>
              <a:rPr lang="en-US" dirty="0" smtClean="0"/>
              <a:t>Workshops, 2000</a:t>
            </a:r>
          </a:p>
          <a:p>
            <a:r>
              <a:rPr lang="en-US" altLang="zh-CN" dirty="0" smtClean="0"/>
              <a:t>[2] </a:t>
            </a:r>
            <a:r>
              <a:rPr lang="en-US" dirty="0" err="1"/>
              <a:t>McLendon</a:t>
            </a:r>
            <a:r>
              <a:rPr lang="en-US" dirty="0"/>
              <a:t> et al. Finding Strongly Connected Components in Distributed Graphs</a:t>
            </a:r>
            <a:r>
              <a:rPr lang="en-US" dirty="0" smtClean="0"/>
              <a:t>. In JPDC, 2005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16971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Forward</a:t>
            </a:r>
            <a:r>
              <a:rPr lang="en-US" altLang="zh-CN" dirty="0"/>
              <a:t>-</a:t>
            </a:r>
            <a:r>
              <a:rPr lang="en-US" altLang="zh-CN" dirty="0" smtClean="0"/>
              <a:t>Backward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52500" y="1600199"/>
            <a:ext cx="4106333" cy="4195689"/>
          </a:xfrm>
        </p:spPr>
        <p:txBody>
          <a:bodyPr/>
          <a:lstStyle/>
          <a:p>
            <a:r>
              <a:rPr lang="en-US" dirty="0">
                <a:latin typeface="Corbel"/>
              </a:rPr>
              <a:t>Four </a:t>
            </a:r>
            <a:r>
              <a:rPr lang="en-US" dirty="0" smtClean="0">
                <a:latin typeface="Corbel"/>
              </a:rPr>
              <a:t>partitions</a:t>
            </a:r>
          </a:p>
          <a:p>
            <a:pPr lvl="1"/>
            <a:r>
              <a:rPr lang="mr-IN" dirty="0" smtClean="0"/>
              <a:t>𝐹</a:t>
            </a:r>
            <a:r>
              <a:rPr lang="en-US" dirty="0"/>
              <a:t>𝑊</a:t>
            </a:r>
            <a:r>
              <a:rPr lang="mr-IN" baseline="-25000" dirty="0" smtClean="0"/>
              <a:t>𝐺</a:t>
            </a:r>
            <a:r>
              <a:rPr lang="en-US" altLang="zh-CN" dirty="0" smtClean="0"/>
              <a:t>(</a:t>
            </a:r>
            <a:r>
              <a:rPr lang="mr-IN" dirty="0" smtClean="0"/>
              <a:t>𝑖</a:t>
            </a:r>
            <a:r>
              <a:rPr lang="en-US" altLang="zh-CN" dirty="0" smtClean="0"/>
              <a:t>)</a:t>
            </a:r>
            <a:r>
              <a:rPr lang="mr-IN" dirty="0" smtClean="0"/>
              <a:t> </a:t>
            </a:r>
            <a:r>
              <a:rPr lang="mr-IN" dirty="0"/>
              <a:t>∩ </a:t>
            </a:r>
            <a:r>
              <a:rPr lang="mr-IN" dirty="0" smtClean="0"/>
              <a:t>𝐵</a:t>
            </a:r>
            <a:r>
              <a:rPr lang="en-US" dirty="0"/>
              <a:t>𝑊</a:t>
            </a:r>
            <a:r>
              <a:rPr lang="mr-IN" baseline="-25000" dirty="0" smtClean="0"/>
              <a:t>𝐺</a:t>
            </a:r>
            <a:r>
              <a:rPr lang="en-US" altLang="zh-CN" dirty="0" smtClean="0"/>
              <a:t>(</a:t>
            </a:r>
            <a:r>
              <a:rPr lang="mr-IN" dirty="0" smtClean="0"/>
              <a:t>𝑖</a:t>
            </a:r>
            <a:r>
              <a:rPr lang="en-US" altLang="zh-CN" dirty="0" smtClean="0"/>
              <a:t>)</a:t>
            </a:r>
            <a:r>
              <a:rPr lang="mr-IN" dirty="0" smtClean="0"/>
              <a:t> </a:t>
            </a:r>
            <a:r>
              <a:rPr lang="en-US" altLang="zh-CN" dirty="0" smtClean="0"/>
              <a:t>[</a:t>
            </a:r>
            <a:r>
              <a:rPr lang="mr-IN" dirty="0" smtClean="0"/>
              <a:t>SCC</a:t>
            </a:r>
            <a:r>
              <a:rPr lang="en-US" altLang="zh-CN" dirty="0" smtClean="0"/>
              <a:t>]</a:t>
            </a:r>
          </a:p>
          <a:p>
            <a:pPr lvl="1"/>
            <a:r>
              <a:rPr lang="mr-IN" dirty="0" smtClean="0"/>
              <a:t>𝐹</a:t>
            </a:r>
            <a:r>
              <a:rPr lang="en-US" dirty="0"/>
              <a:t>𝑊</a:t>
            </a:r>
            <a:r>
              <a:rPr lang="mr-IN" baseline="-25000" dirty="0" smtClean="0"/>
              <a:t>𝐺</a:t>
            </a:r>
            <a:r>
              <a:rPr lang="en-US" altLang="zh-CN" dirty="0" smtClean="0"/>
              <a:t>(</a:t>
            </a:r>
            <a:r>
              <a:rPr lang="mr-IN" dirty="0" smtClean="0"/>
              <a:t>𝑖</a:t>
            </a:r>
            <a:r>
              <a:rPr lang="en-US" altLang="zh-CN" dirty="0" smtClean="0"/>
              <a:t>)</a:t>
            </a:r>
            <a:r>
              <a:rPr lang="mr-IN" dirty="0" smtClean="0"/>
              <a:t> </a:t>
            </a:r>
            <a:r>
              <a:rPr lang="en-US" altLang="zh-CN" dirty="0" smtClean="0"/>
              <a:t>\</a:t>
            </a:r>
            <a:r>
              <a:rPr lang="mr-IN" dirty="0" smtClean="0"/>
              <a:t> 𝐵</a:t>
            </a:r>
            <a:r>
              <a:rPr lang="en-US" dirty="0"/>
              <a:t>𝑊</a:t>
            </a:r>
            <a:r>
              <a:rPr lang="mr-IN" baseline="-25000" dirty="0" smtClean="0"/>
              <a:t>𝐺</a:t>
            </a:r>
            <a:r>
              <a:rPr lang="en-US" altLang="zh-CN" dirty="0" smtClean="0"/>
              <a:t>(</a:t>
            </a:r>
            <a:r>
              <a:rPr lang="mr-IN" dirty="0" smtClean="0"/>
              <a:t>𝑖</a:t>
            </a:r>
            <a:r>
              <a:rPr lang="en-US" altLang="zh-CN" dirty="0" smtClean="0"/>
              <a:t>)</a:t>
            </a:r>
            <a:endParaRPr lang="en-US" dirty="0" smtClean="0"/>
          </a:p>
          <a:p>
            <a:pPr lvl="1"/>
            <a:r>
              <a:rPr lang="mr-IN" dirty="0" smtClean="0"/>
              <a:t>𝐵</a:t>
            </a:r>
            <a:r>
              <a:rPr lang="en-US" dirty="0"/>
              <a:t>𝑊</a:t>
            </a:r>
            <a:r>
              <a:rPr lang="mr-IN" baseline="-25000" dirty="0" smtClean="0"/>
              <a:t>𝐺</a:t>
            </a:r>
            <a:r>
              <a:rPr lang="en-US" altLang="zh-CN" dirty="0" smtClean="0"/>
              <a:t>(</a:t>
            </a:r>
            <a:r>
              <a:rPr lang="mr-IN" dirty="0" smtClean="0"/>
              <a:t>𝑖</a:t>
            </a:r>
            <a:r>
              <a:rPr lang="en-US" altLang="zh-CN" dirty="0" smtClean="0"/>
              <a:t>)</a:t>
            </a:r>
            <a:r>
              <a:rPr lang="zh-CN" altLang="en-US" dirty="0" smtClean="0"/>
              <a:t> </a:t>
            </a:r>
            <a:r>
              <a:rPr lang="en-US" altLang="zh-CN" dirty="0" smtClean="0"/>
              <a:t>\</a:t>
            </a:r>
            <a:r>
              <a:rPr lang="mr-IN" dirty="0" smtClean="0"/>
              <a:t> 𝐹</a:t>
            </a:r>
            <a:r>
              <a:rPr lang="en-US" dirty="0"/>
              <a:t>𝑊</a:t>
            </a:r>
            <a:r>
              <a:rPr lang="mr-IN" baseline="-25000" dirty="0" smtClean="0"/>
              <a:t>𝐺</a:t>
            </a:r>
            <a:r>
              <a:rPr lang="en-US" altLang="zh-CN" dirty="0" smtClean="0"/>
              <a:t>(</a:t>
            </a:r>
            <a:r>
              <a:rPr lang="mr-IN" dirty="0" smtClean="0"/>
              <a:t>𝑖</a:t>
            </a:r>
            <a:r>
              <a:rPr lang="en-US" altLang="zh-CN" dirty="0"/>
              <a:t>)</a:t>
            </a:r>
            <a:endParaRPr lang="en-US" dirty="0" smtClean="0"/>
          </a:p>
          <a:p>
            <a:pPr lvl="1"/>
            <a:r>
              <a:rPr lang="en-US" dirty="0"/>
              <a:t>𝑉 </a:t>
            </a:r>
            <a:r>
              <a:rPr lang="en-US" altLang="zh-CN" dirty="0" smtClean="0"/>
              <a:t>\</a:t>
            </a:r>
            <a:r>
              <a:rPr lang="en-US" dirty="0" smtClean="0"/>
              <a:t> 𝐹𝑊</a:t>
            </a:r>
            <a:r>
              <a:rPr lang="en-US" baseline="-25000" dirty="0" smtClean="0"/>
              <a:t>𝐺</a:t>
            </a:r>
            <a:r>
              <a:rPr lang="en-US" altLang="zh-CN" dirty="0" smtClean="0"/>
              <a:t>(</a:t>
            </a:r>
            <a:r>
              <a:rPr lang="en-US" dirty="0"/>
              <a:t>𝑖</a:t>
            </a:r>
            <a:r>
              <a:rPr lang="en-US" altLang="zh-CN" dirty="0" smtClean="0"/>
              <a:t>)</a:t>
            </a:r>
            <a:r>
              <a:rPr lang="en-US" dirty="0" smtClean="0"/>
              <a:t> </a:t>
            </a:r>
            <a:r>
              <a:rPr lang="en-US" dirty="0"/>
              <a:t>∪ </a:t>
            </a:r>
            <a:r>
              <a:rPr lang="en-US" dirty="0" smtClean="0"/>
              <a:t>𝐵𝑊</a:t>
            </a:r>
            <a:r>
              <a:rPr lang="en-US" baseline="-25000" dirty="0" smtClean="0"/>
              <a:t>𝐺</a:t>
            </a:r>
            <a:r>
              <a:rPr lang="en-US" altLang="zh-CN" dirty="0" smtClean="0"/>
              <a:t>(</a:t>
            </a:r>
            <a:r>
              <a:rPr lang="en-US" dirty="0" smtClean="0"/>
              <a:t>𝑖</a:t>
            </a:r>
            <a:r>
              <a:rPr lang="en-US" altLang="zh-CN" dirty="0" smtClean="0"/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032" y="1375832"/>
            <a:ext cx="3395134" cy="3386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5333" y="1375832"/>
            <a:ext cx="3386667" cy="33866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80628" y="4787643"/>
            <a:ext cx="4929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Figures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are duplicated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for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Hong’s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SC’13 paper</a:t>
            </a:r>
          </a:p>
        </p:txBody>
      </p:sp>
    </p:spTree>
    <p:extLst>
      <p:ext uri="{BB962C8B-B14F-4D97-AF65-F5344CB8AC3E}">
        <p14:creationId xmlns:p14="http://schemas.microsoft.com/office/powerpoint/2010/main" val="101048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963" y="7095"/>
            <a:ext cx="6032600" cy="68478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35477" y="1756834"/>
            <a:ext cx="5058817" cy="2074334"/>
          </a:xfrm>
          <a:prstGeom prst="rect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35477" y="4254503"/>
            <a:ext cx="5058817" cy="1227664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1714499" y="0"/>
            <a:ext cx="1820334" cy="1143000"/>
          </a:xfrm>
          <a:prstGeom prst="wedgeRoundRectCallout">
            <a:avLst>
              <a:gd name="adj1" fmla="val 118828"/>
              <a:gd name="adj2" fmla="val 4637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Apply iterative Trim step</a:t>
            </a:r>
            <a:endParaRPr lang="en-US" sz="22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1714458" y="1358899"/>
            <a:ext cx="1820375" cy="1011768"/>
          </a:xfrm>
          <a:prstGeom prst="wedgeRoundRectCallout">
            <a:avLst>
              <a:gd name="adj1" fmla="val 137617"/>
              <a:gd name="adj2" fmla="val 1997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Choose ANY vertex in the graph</a:t>
            </a:r>
            <a:endParaRPr lang="en-US" sz="20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1714501" y="2527299"/>
            <a:ext cx="1811824" cy="1011768"/>
          </a:xfrm>
          <a:prstGeom prst="wedgeRoundRectCallout">
            <a:avLst>
              <a:gd name="adj1" fmla="val 138816"/>
              <a:gd name="adj2" fmla="val -4069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Calculate</a:t>
            </a:r>
            <a:r>
              <a:rPr lang="zh-CN" altLang="en-US" sz="2000" dirty="0" smtClean="0"/>
              <a:t> </a:t>
            </a:r>
            <a:endParaRPr lang="en-US" altLang="zh-CN" sz="2000" dirty="0" smtClean="0"/>
          </a:p>
          <a:p>
            <a:pPr algn="ctr"/>
            <a:r>
              <a:rPr lang="en-US" altLang="zh-CN" sz="2000" dirty="0" smtClean="0"/>
              <a:t>FW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&amp;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BW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reachable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sets</a:t>
            </a:r>
            <a:endParaRPr lang="en-US" sz="20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1714500" y="3843864"/>
            <a:ext cx="1820333" cy="1617136"/>
          </a:xfrm>
          <a:prstGeom prst="wedgeRoundRectCallout">
            <a:avLst>
              <a:gd name="adj1" fmla="val 143612"/>
              <a:gd name="adj2" fmla="val -8519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New SCC is intersection of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FW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&amp;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BW</a:t>
            </a:r>
            <a:r>
              <a:rPr lang="en-US" altLang="en-US" sz="2000" dirty="0"/>
              <a:t> </a:t>
            </a:r>
            <a:r>
              <a:rPr lang="en-US" altLang="zh-CN" sz="2000" dirty="0" smtClean="0"/>
              <a:t>reachable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sets</a:t>
            </a:r>
            <a:endParaRPr lang="en-US" sz="20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9931386" y="3268132"/>
            <a:ext cx="2048934" cy="1011768"/>
          </a:xfrm>
          <a:prstGeom prst="wedgeRoundRectCallout">
            <a:avLst>
              <a:gd name="adj1" fmla="val -130969"/>
              <a:gd name="adj2" fmla="val 9528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Recursively apply algorithm to each partition </a:t>
            </a: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2714408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Trimming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600199"/>
            <a:ext cx="6667500" cy="419568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Corbel"/>
              </a:rPr>
              <a:t>Identify </a:t>
            </a:r>
            <a:r>
              <a:rPr lang="en-US" dirty="0">
                <a:latin typeface="Corbel"/>
              </a:rPr>
              <a:t>trivial SCCs (size 1) by looking only at the number of </a:t>
            </a:r>
            <a:r>
              <a:rPr lang="en-US" dirty="0" smtClean="0">
                <a:latin typeface="Corbel"/>
              </a:rPr>
              <a:t>neighbors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Corbel"/>
              </a:rPr>
              <a:t>If the </a:t>
            </a:r>
            <a:r>
              <a:rPr lang="en-US" dirty="0" smtClean="0">
                <a:latin typeface="Corbel"/>
              </a:rPr>
              <a:t>vertex</a:t>
            </a:r>
            <a:r>
              <a:rPr lang="zh-CN" altLang="en-US" dirty="0" smtClean="0">
                <a:latin typeface="Corbel"/>
              </a:rPr>
              <a:t> </a:t>
            </a:r>
            <a:r>
              <a:rPr lang="en-US" dirty="0" smtClean="0">
                <a:latin typeface="Corbel"/>
              </a:rPr>
              <a:t>has </a:t>
            </a:r>
            <a:r>
              <a:rPr lang="en-US" dirty="0">
                <a:latin typeface="Corbel"/>
              </a:rPr>
              <a:t>in-degree=0 or out-degree=0, it is a size 1 </a:t>
            </a:r>
            <a:r>
              <a:rPr lang="en-US" dirty="0" smtClean="0">
                <a:latin typeface="Corbel"/>
              </a:rPr>
              <a:t>SCC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Corbel"/>
              </a:rPr>
              <a:t>Repeat iteratively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18CE-613F-43B1-AC7C-7CAEDEC09FC6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231" y="1151468"/>
            <a:ext cx="4546600" cy="4584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54310" y="5655490"/>
            <a:ext cx="5057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figure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is duplicated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for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Hong’s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SC’13 paper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07" y="1735672"/>
            <a:ext cx="6816125" cy="39452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35683" y="2836333"/>
            <a:ext cx="5228167" cy="719667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53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theme/theme1.xml><?xml version="1.0" encoding="utf-8"?>
<a:theme xmlns:a="http://schemas.openxmlformats.org/drawingml/2006/main" name="nudt_sty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黄鸿杰_分布式环境下数据可靠性评价方法研究.pptx" id="{D468FE1E-D4C2-4997-A195-EB764CD283BD}" vid="{DDD43013-F4E8-4A9C-A473-55F7C906B646}"/>
    </a:ext>
  </a:extLst>
</a:theme>
</file>

<file path=ppt/theme/theme2.xml><?xml version="1.0" encoding="utf-8"?>
<a:theme xmlns:a="http://schemas.openxmlformats.org/drawingml/2006/main" name="1_nudt_sty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黄鸿杰_分布式环境下数据可靠性评价方法研究.pptx" id="{D468FE1E-D4C2-4997-A195-EB764CD283BD}" vid="{DDD43013-F4E8-4A9C-A473-55F7C906B646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nudt_style</Template>
  <TotalTime>13341</TotalTime>
  <Words>1310</Words>
  <Application>Microsoft Macintosh PowerPoint</Application>
  <PresentationFormat>Custom</PresentationFormat>
  <Paragraphs>287</Paragraphs>
  <Slides>34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nudt_style</vt:lpstr>
      <vt:lpstr>1_nudt_style</vt:lpstr>
      <vt:lpstr>High Performance Detection of Strongly Connected Components in Sparse Graphs on GPUs</vt:lpstr>
      <vt:lpstr>Overview</vt:lpstr>
      <vt:lpstr>Overview</vt:lpstr>
      <vt:lpstr>Graph Processing on GPUs</vt:lpstr>
      <vt:lpstr>Strongly Connected Components (SCC)</vt:lpstr>
      <vt:lpstr>Parallel SCC Detection</vt:lpstr>
      <vt:lpstr>Forward-Backward</vt:lpstr>
      <vt:lpstr>PowerPoint Presentation</vt:lpstr>
      <vt:lpstr>Trimming</vt:lpstr>
      <vt:lpstr>GPU SCC Detection</vt:lpstr>
      <vt:lpstr>Overview</vt:lpstr>
      <vt:lpstr>Challenges of GPU SCC Detection</vt:lpstr>
      <vt:lpstr>Baseline Design</vt:lpstr>
      <vt:lpstr>Hybrid Method</vt:lpstr>
      <vt:lpstr>Exploiting Parallelism in Phase-2</vt:lpstr>
      <vt:lpstr>WCC Method</vt:lpstr>
      <vt:lpstr>FB-Trim-Hybrid  Algorithm on GPUs</vt:lpstr>
      <vt:lpstr>Customizing Graph Traversal</vt:lpstr>
      <vt:lpstr>Topology vs. Data Driven Implementations</vt:lpstr>
      <vt:lpstr>Overview</vt:lpstr>
      <vt:lpstr>Benchmarks</vt:lpstr>
      <vt:lpstr>Experiment Setup</vt:lpstr>
      <vt:lpstr>Performance</vt:lpstr>
      <vt:lpstr>Execution time breakdown</vt:lpstr>
      <vt:lpstr>Overview</vt:lpstr>
      <vt:lpstr>Conclusion</vt:lpstr>
      <vt:lpstr>Thank You!  Q&amp;A</vt:lpstr>
      <vt:lpstr>Backup Slides </vt:lpstr>
      <vt:lpstr>Weakly Connected Components (WCC)</vt:lpstr>
      <vt:lpstr>Trim2</vt:lpstr>
      <vt:lpstr>Example Small-World Graph: LiveJournal</vt:lpstr>
      <vt:lpstr>Distribution of SCC sizes</vt:lpstr>
      <vt:lpstr>Sensitivity to Input Scale</vt:lpstr>
      <vt:lpstr>Sensitivity to Density</vt:lpstr>
    </vt:vector>
  </TitlesOfParts>
  <Company>uestc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GPGPU上图处理算法的实现与优化</dc:title>
  <dc:creator>Lpf</dc:creator>
  <cp:lastModifiedBy>Xuhao Chen</cp:lastModifiedBy>
  <cp:revision>606</cp:revision>
  <dcterms:created xsi:type="dcterms:W3CDTF">2015-02-05T02:15:34Z</dcterms:created>
  <dcterms:modified xsi:type="dcterms:W3CDTF">2017-02-03T15:02:18Z</dcterms:modified>
</cp:coreProperties>
</file>