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23"/>
  </p:notesMasterIdLst>
  <p:sldIdLst>
    <p:sldId id="714" r:id="rId4"/>
    <p:sldId id="918" r:id="rId5"/>
    <p:sldId id="879" r:id="rId6"/>
    <p:sldId id="880" r:id="rId7"/>
    <p:sldId id="881" r:id="rId8"/>
    <p:sldId id="898" r:id="rId9"/>
    <p:sldId id="919" r:id="rId10"/>
    <p:sldId id="906" r:id="rId11"/>
    <p:sldId id="913" r:id="rId12"/>
    <p:sldId id="914" r:id="rId13"/>
    <p:sldId id="863" r:id="rId14"/>
    <p:sldId id="916" r:id="rId15"/>
    <p:sldId id="915" r:id="rId16"/>
    <p:sldId id="862" r:id="rId17"/>
    <p:sldId id="748" r:id="rId18"/>
    <p:sldId id="889" r:id="rId19"/>
    <p:sldId id="869" r:id="rId20"/>
    <p:sldId id="891" r:id="rId21"/>
    <p:sldId id="901" r:id="rId22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4"/>
            <p14:sldId id="918"/>
            <p14:sldId id="879"/>
            <p14:sldId id="880"/>
            <p14:sldId id="881"/>
            <p14:sldId id="898"/>
            <p14:sldId id="919"/>
            <p14:sldId id="906"/>
            <p14:sldId id="913"/>
            <p14:sldId id="914"/>
            <p14:sldId id="863"/>
            <p14:sldId id="916"/>
            <p14:sldId id="915"/>
            <p14:sldId id="862"/>
            <p14:sldId id="748"/>
            <p14:sldId id="889"/>
            <p14:sldId id="869"/>
            <p14:sldId id="891"/>
            <p14:sldId id="9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0432FF"/>
    <a:srgbClr val="FF7E79"/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 autoAdjust="0"/>
    <p:restoredTop sz="74422" autoAdjust="0"/>
  </p:normalViewPr>
  <p:slideViewPr>
    <p:cSldViewPr>
      <p:cViewPr varScale="1">
        <p:scale>
          <a:sx n="125" d="100"/>
          <a:sy n="125" d="100"/>
        </p:scale>
        <p:origin x="696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65F6A-5D91-3E41-8714-EC226AA4E5AC}" type="doc">
      <dgm:prSet loTypeId="urn:microsoft.com/office/officeart/2005/8/layout/process1" loCatId="" qsTypeId="urn:microsoft.com/office/officeart/2005/8/quickstyle/simple5" qsCatId="simple" csTypeId="urn:microsoft.com/office/officeart/2005/8/colors/colorful2" csCatId="colorful" phldr="1"/>
      <dgm:spPr/>
    </dgm:pt>
    <dgm:pt modelId="{47660BDD-CC86-C841-8ACE-D30318592822}">
      <dgm:prSet phldrT="[Text]"/>
      <dgm:spPr>
        <a:effectLst/>
      </dgm:spPr>
      <dgm:t>
        <a:bodyPr/>
        <a:lstStyle/>
        <a:p>
          <a:r>
            <a:rPr lang="en-US" altLang="zh-CN" dirty="0"/>
            <a:t>Geomean</a:t>
          </a:r>
          <a:r>
            <a:rPr lang="zh-CN" altLang="en-US" dirty="0"/>
            <a:t> </a:t>
          </a:r>
          <a:r>
            <a:rPr lang="en-US" altLang="zh-CN" dirty="0"/>
            <a:t>speedup</a:t>
          </a:r>
          <a:r>
            <a:rPr lang="zh-CN" altLang="en-US" dirty="0"/>
            <a:t> </a:t>
          </a:r>
          <a:r>
            <a:rPr lang="en-US" altLang="zh-CN" dirty="0"/>
            <a:t>of</a:t>
          </a:r>
          <a:r>
            <a:rPr lang="zh-CN" altLang="en-US" dirty="0"/>
            <a:t> </a:t>
          </a:r>
          <a:r>
            <a:rPr lang="en-US" altLang="zh-CN" b="1" dirty="0"/>
            <a:t>49x</a:t>
          </a:r>
          <a:r>
            <a:rPr lang="en-US" altLang="zh-CN" dirty="0"/>
            <a:t>,</a:t>
          </a:r>
          <a:r>
            <a:rPr lang="zh-CN" altLang="en-US" dirty="0"/>
            <a:t> </a:t>
          </a:r>
          <a:r>
            <a:rPr lang="en-US" altLang="zh-CN" b="1" dirty="0"/>
            <a:t>88x, 80x</a:t>
          </a:r>
          <a:r>
            <a:rPr lang="zh-CN" altLang="en-US" b="1" dirty="0"/>
            <a:t> </a:t>
          </a:r>
          <a:r>
            <a:rPr lang="en-US" altLang="zh-CN" dirty="0"/>
            <a:t>over</a:t>
          </a:r>
          <a:r>
            <a:rPr lang="zh-CN" altLang="en-US" dirty="0"/>
            <a:t> </a:t>
          </a:r>
          <a:r>
            <a:rPr lang="en-US" altLang="zh-CN" dirty="0"/>
            <a:t>Arabesque,</a:t>
          </a:r>
          <a:r>
            <a:rPr lang="zh-CN" altLang="en-US" dirty="0"/>
            <a:t> </a:t>
          </a:r>
          <a:r>
            <a:rPr lang="en-US" altLang="zh-CN" dirty="0"/>
            <a:t>RStream, Fractal</a:t>
          </a:r>
          <a:endParaRPr lang="en-US" dirty="0"/>
        </a:p>
      </dgm:t>
    </dgm:pt>
    <dgm:pt modelId="{34D5BF8C-9C29-F14C-922C-77AD617520B3}" type="parTrans" cxnId="{75F24E47-F5BA-5740-859E-2D905433B144}">
      <dgm:prSet/>
      <dgm:spPr/>
      <dgm:t>
        <a:bodyPr/>
        <a:lstStyle/>
        <a:p>
          <a:endParaRPr lang="en-US"/>
        </a:p>
      </dgm:t>
    </dgm:pt>
    <dgm:pt modelId="{1E114238-AC2E-D142-B4C6-D30CA152EC4F}" type="sibTrans" cxnId="{75F24E47-F5BA-5740-859E-2D905433B144}">
      <dgm:prSet/>
      <dgm:spPr/>
      <dgm:t>
        <a:bodyPr/>
        <a:lstStyle/>
        <a:p>
          <a:endParaRPr lang="en-US"/>
        </a:p>
      </dgm:t>
    </dgm:pt>
    <dgm:pt modelId="{2BA9B499-A6E8-3343-B3EB-AE4141347AA5}" type="pres">
      <dgm:prSet presAssocID="{8BF65F6A-5D91-3E41-8714-EC226AA4E5AC}" presName="Name0" presStyleCnt="0">
        <dgm:presLayoutVars>
          <dgm:dir/>
          <dgm:resizeHandles val="exact"/>
        </dgm:presLayoutVars>
      </dgm:prSet>
      <dgm:spPr/>
    </dgm:pt>
    <dgm:pt modelId="{F442448D-13FF-414D-88EF-A91FF16C257B}" type="pres">
      <dgm:prSet presAssocID="{47660BDD-CC86-C841-8ACE-D30318592822}" presName="node" presStyleLbl="node1" presStyleIdx="0" presStyleCnt="1" custLinFactY="-100000" custLinFactNeighborX="43744" custLinFactNeighborY="-170549">
        <dgm:presLayoutVars>
          <dgm:bulletEnabled val="1"/>
        </dgm:presLayoutVars>
      </dgm:prSet>
      <dgm:spPr/>
    </dgm:pt>
  </dgm:ptLst>
  <dgm:cxnLst>
    <dgm:cxn modelId="{6656EB2E-9F72-1446-8095-3F62C6652991}" type="presOf" srcId="{8BF65F6A-5D91-3E41-8714-EC226AA4E5AC}" destId="{2BA9B499-A6E8-3343-B3EB-AE4141347AA5}" srcOrd="0" destOrd="0" presId="urn:microsoft.com/office/officeart/2005/8/layout/process1"/>
    <dgm:cxn modelId="{75F24E47-F5BA-5740-859E-2D905433B144}" srcId="{8BF65F6A-5D91-3E41-8714-EC226AA4E5AC}" destId="{47660BDD-CC86-C841-8ACE-D30318592822}" srcOrd="0" destOrd="0" parTransId="{34D5BF8C-9C29-F14C-922C-77AD617520B3}" sibTransId="{1E114238-AC2E-D142-B4C6-D30CA152EC4F}"/>
    <dgm:cxn modelId="{90D66AD9-73FD-6647-A273-7066C314AC44}" type="presOf" srcId="{47660BDD-CC86-C841-8ACE-D30318592822}" destId="{F442448D-13FF-414D-88EF-A91FF16C257B}" srcOrd="0" destOrd="0" presId="urn:microsoft.com/office/officeart/2005/8/layout/process1"/>
    <dgm:cxn modelId="{5A612F8F-DA8A-C448-9FEF-2775463392D1}" type="presParOf" srcId="{2BA9B499-A6E8-3343-B3EB-AE4141347AA5}" destId="{F442448D-13FF-414D-88EF-A91FF16C257B}" srcOrd="0" destOrd="0" presId="urn:microsoft.com/office/officeart/2005/8/layout/process1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2448D-13FF-414D-88EF-A91FF16C257B}">
      <dsp:nvSpPr>
        <dsp:cNvPr id="0" name=""/>
        <dsp:cNvSpPr/>
      </dsp:nvSpPr>
      <dsp:spPr>
        <a:xfrm>
          <a:off x="8334" y="0"/>
          <a:ext cx="8526065" cy="602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/>
            <a:t>Geomean</a:t>
          </a:r>
          <a:r>
            <a:rPr lang="zh-CN" altLang="en-US" sz="2300" kern="1200" dirty="0"/>
            <a:t> </a:t>
          </a:r>
          <a:r>
            <a:rPr lang="en-US" altLang="zh-CN" sz="2300" kern="1200" dirty="0"/>
            <a:t>speedup</a:t>
          </a:r>
          <a:r>
            <a:rPr lang="zh-CN" altLang="en-US" sz="2300" kern="1200" dirty="0"/>
            <a:t> </a:t>
          </a:r>
          <a:r>
            <a:rPr lang="en-US" altLang="zh-CN" sz="2300" kern="1200" dirty="0"/>
            <a:t>of</a:t>
          </a:r>
          <a:r>
            <a:rPr lang="zh-CN" altLang="en-US" sz="2300" kern="1200" dirty="0"/>
            <a:t> </a:t>
          </a:r>
          <a:r>
            <a:rPr lang="en-US" altLang="zh-CN" sz="2300" b="1" kern="1200" dirty="0"/>
            <a:t>49x</a:t>
          </a:r>
          <a:r>
            <a:rPr lang="en-US" altLang="zh-CN" sz="2300" kern="1200" dirty="0"/>
            <a:t>,</a:t>
          </a:r>
          <a:r>
            <a:rPr lang="zh-CN" altLang="en-US" sz="2300" kern="1200" dirty="0"/>
            <a:t> </a:t>
          </a:r>
          <a:r>
            <a:rPr lang="en-US" altLang="zh-CN" sz="2300" b="1" kern="1200" dirty="0"/>
            <a:t>88x, 80x</a:t>
          </a:r>
          <a:r>
            <a:rPr lang="zh-CN" altLang="en-US" sz="2300" b="1" kern="1200" dirty="0"/>
            <a:t> </a:t>
          </a:r>
          <a:r>
            <a:rPr lang="en-US" altLang="zh-CN" sz="2300" kern="1200" dirty="0"/>
            <a:t>over</a:t>
          </a:r>
          <a:r>
            <a:rPr lang="zh-CN" altLang="en-US" sz="2300" kern="1200" dirty="0"/>
            <a:t> </a:t>
          </a:r>
          <a:r>
            <a:rPr lang="en-US" altLang="zh-CN" sz="2300" kern="1200" dirty="0"/>
            <a:t>Arabesque,</a:t>
          </a:r>
          <a:r>
            <a:rPr lang="zh-CN" altLang="en-US" sz="2300" kern="1200" dirty="0"/>
            <a:t> </a:t>
          </a:r>
          <a:r>
            <a:rPr lang="en-US" altLang="zh-CN" sz="2300" kern="1200" dirty="0"/>
            <a:t>RStream, Fractal</a:t>
          </a:r>
          <a:endParaRPr lang="en-US" sz="2300" kern="1200" dirty="0"/>
        </a:p>
      </dsp:txBody>
      <dsp:txXfrm>
        <a:off x="25987" y="17653"/>
        <a:ext cx="8490759" cy="567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10/23/20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</a:t>
            </a:r>
            <a:r>
              <a:rPr lang="zh-CN" altLang="en-US" dirty="0"/>
              <a:t> </a:t>
            </a:r>
            <a:r>
              <a:rPr lang="en-US" altLang="zh-CN" dirty="0"/>
              <a:t>everyone.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Xuhao</a:t>
            </a:r>
            <a:r>
              <a:rPr lang="zh-CN" altLang="en-US" dirty="0"/>
              <a:t> </a:t>
            </a:r>
            <a:r>
              <a:rPr lang="en-US" altLang="zh-CN" dirty="0"/>
              <a:t>Chen.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UT</a:t>
            </a:r>
            <a:r>
              <a:rPr lang="zh-CN" altLang="en-US" dirty="0"/>
              <a:t> </a:t>
            </a:r>
            <a:r>
              <a:rPr lang="en-US" altLang="zh-CN" dirty="0"/>
              <a:t>Austin.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Pangolin,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and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Flexible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Graph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Mining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(GPM) System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on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CPU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and</a:t>
            </a:r>
            <a:r>
              <a:rPr lang="zh-CN" altLang="en-US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12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GPU.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11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(triangle),</a:t>
            </a:r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comes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reduction</a:t>
            </a:r>
            <a:r>
              <a:rPr lang="zh-CN" altLang="en-US" dirty="0"/>
              <a:t> </a:t>
            </a:r>
            <a:r>
              <a:rPr lang="en-US" altLang="zh-CN" dirty="0"/>
              <a:t>stage.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leaf</a:t>
            </a:r>
            <a:r>
              <a:rPr lang="zh-CN" altLang="en-US" dirty="0"/>
              <a:t> </a:t>
            </a:r>
            <a:r>
              <a:rPr lang="en-US" altLang="zh-CN" dirty="0"/>
              <a:t>embedding,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triangle,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triangle</a:t>
            </a:r>
            <a:r>
              <a:rPr lang="zh-CN" altLang="en-US" dirty="0"/>
              <a:t> </a:t>
            </a:r>
            <a:r>
              <a:rPr lang="en-US" altLang="zh-CN" dirty="0"/>
              <a:t>count.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general,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isomorphic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pattern,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isomorphism</a:t>
            </a:r>
            <a:r>
              <a:rPr lang="zh-CN" altLang="en-US" dirty="0"/>
              <a:t> </a:t>
            </a:r>
            <a:r>
              <a:rPr lang="en-US" altLang="zh-CN" dirty="0"/>
              <a:t>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25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shows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motif</a:t>
            </a:r>
            <a:r>
              <a:rPr lang="zh-CN" altLang="en-US" dirty="0"/>
              <a:t> </a:t>
            </a:r>
            <a:r>
              <a:rPr lang="en-US" altLang="zh-CN" dirty="0"/>
              <a:t>counting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framework.</a:t>
            </a:r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programmer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 err="1"/>
              <a:t>toAdd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default</a:t>
            </a:r>
            <a:r>
              <a:rPr lang="zh-CN" altLang="en-US" dirty="0"/>
              <a:t> </a:t>
            </a:r>
            <a:r>
              <a:rPr lang="en-US" altLang="zh-CN" dirty="0"/>
              <a:t>automorphism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provided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system.</a:t>
            </a:r>
          </a:p>
          <a:p>
            <a:r>
              <a:rPr lang="en-US" altLang="zh-CN" dirty="0"/>
              <a:t>Overall,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motif</a:t>
            </a:r>
            <a:r>
              <a:rPr lang="zh-CN" altLang="en-US" dirty="0"/>
              <a:t> </a:t>
            </a:r>
            <a:r>
              <a:rPr lang="en-US" altLang="zh-CN" dirty="0"/>
              <a:t>counting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comparison,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motif</a:t>
            </a:r>
            <a:r>
              <a:rPr lang="zh-CN" altLang="en-US" dirty="0"/>
              <a:t> </a:t>
            </a:r>
            <a:r>
              <a:rPr lang="en-US" altLang="zh-CN" dirty="0"/>
              <a:t>counting</a:t>
            </a:r>
            <a:r>
              <a:rPr lang="zh-CN" altLang="en-US" dirty="0"/>
              <a:t> </a:t>
            </a:r>
            <a:r>
              <a:rPr lang="en-US" altLang="zh-CN" dirty="0"/>
              <a:t>solver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2000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code.</a:t>
            </a:r>
          </a:p>
          <a:p>
            <a:endParaRPr lang="en-US" dirty="0"/>
          </a:p>
          <a:p>
            <a:r>
              <a:rPr lang="en-US" altLang="zh-CN" dirty="0"/>
              <a:t>Motifs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simultaneously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92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performance,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r>
              <a:rPr lang="zh-CN" altLang="en-US" dirty="0"/>
              <a:t> </a:t>
            </a:r>
            <a:r>
              <a:rPr lang="en-US" altLang="zh-CN" dirty="0"/>
              <a:t>exposes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r>
              <a:rPr lang="zh-CN" altLang="en-US" dirty="0"/>
              <a:t> </a:t>
            </a:r>
            <a:r>
              <a:rPr lang="en-US" altLang="zh-CN" dirty="0"/>
              <a:t>process,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therefore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pruning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avoid unnecessary enumeration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replace</a:t>
            </a:r>
            <a:r>
              <a:rPr lang="zh-CN" altLang="en-US" dirty="0"/>
              <a:t> </a:t>
            </a:r>
            <a:r>
              <a:rPr lang="en-US" altLang="zh-CN" dirty="0"/>
              <a:t>expensive</a:t>
            </a:r>
            <a:r>
              <a:rPr lang="zh-CN" altLang="en-US" dirty="0"/>
              <a:t> </a:t>
            </a:r>
            <a:r>
              <a:rPr lang="en-US" altLang="zh-CN" dirty="0"/>
              <a:t>graph isomorphism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checking</a:t>
            </a:r>
            <a:r>
              <a:rPr lang="zh-CN" altLang="en-US" dirty="0"/>
              <a:t> </a:t>
            </a:r>
            <a:r>
              <a:rPr lang="en-US" altLang="zh-CN" dirty="0"/>
              <a:t>logic.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pruning.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suppose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4-clique,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triangle.</a:t>
            </a:r>
          </a:p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embeddings,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definitely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4-clique.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pattern,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r>
              <a:rPr lang="zh-CN" altLang="en-US" dirty="0"/>
              <a:t> </a:t>
            </a:r>
            <a:r>
              <a:rPr lang="en-US" altLang="zh-CN" dirty="0"/>
              <a:t>solver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enumerate</a:t>
            </a:r>
            <a:r>
              <a:rPr lang="zh-CN" altLang="en-US" dirty="0"/>
              <a:t> </a:t>
            </a:r>
            <a:r>
              <a:rPr lang="en-US" altLang="zh-CN" dirty="0"/>
              <a:t>necessary</a:t>
            </a:r>
            <a:r>
              <a:rPr lang="zh-CN" altLang="en-US" dirty="0"/>
              <a:t> </a:t>
            </a:r>
            <a:r>
              <a:rPr lang="en-US" altLang="zh-CN" dirty="0"/>
              <a:t>intermediate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space.</a:t>
            </a:r>
          </a:p>
          <a:p>
            <a:endParaRPr lang="en-US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mentioned</a:t>
            </a:r>
            <a:r>
              <a:rPr lang="zh-CN" altLang="en-US" dirty="0"/>
              <a:t> </a:t>
            </a:r>
            <a:r>
              <a:rPr lang="en-US" altLang="zh-CN" dirty="0"/>
              <a:t>before,</a:t>
            </a:r>
            <a:r>
              <a:rPr lang="zh-CN" altLang="en-US" dirty="0"/>
              <a:t> </a:t>
            </a:r>
            <a:r>
              <a:rPr lang="en-US" altLang="zh-CN" dirty="0"/>
              <a:t>automorphism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remove</a:t>
            </a:r>
            <a:r>
              <a:rPr lang="zh-CN" altLang="en-US" dirty="0"/>
              <a:t> </a:t>
            </a:r>
            <a:r>
              <a:rPr lang="en-US" altLang="zh-CN" dirty="0"/>
              <a:t>redundant</a:t>
            </a:r>
            <a:r>
              <a:rPr lang="zh-CN" altLang="en-US" dirty="0"/>
              <a:t> </a:t>
            </a:r>
            <a:r>
              <a:rPr lang="en-US" altLang="zh-CN" dirty="0"/>
              <a:t>embeddings,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prune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23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k-clique</a:t>
            </a:r>
            <a:r>
              <a:rPr lang="zh-CN" altLang="en-US" dirty="0"/>
              <a:t> </a:t>
            </a:r>
            <a:r>
              <a:rPr lang="en-US" altLang="zh-CN" dirty="0"/>
              <a:t>listing.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pruning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Pangolin,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 err="1"/>
              <a:t>toExtend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 err="1"/>
              <a:t>toAdd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toExtend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 err="1"/>
              <a:t>toAdd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k-clique</a:t>
            </a:r>
            <a:r>
              <a:rPr lang="zh-CN" altLang="en-US" dirty="0"/>
              <a:t> </a:t>
            </a:r>
            <a:r>
              <a:rPr lang="en-US" altLang="zh-CN" dirty="0"/>
              <a:t>listing</a:t>
            </a:r>
            <a:r>
              <a:rPr lang="zh-CN" altLang="en-US" dirty="0"/>
              <a:t> </a:t>
            </a:r>
            <a:r>
              <a:rPr lang="en-US" altLang="zh-CN" dirty="0"/>
              <a:t>solver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almost</a:t>
            </a:r>
            <a:r>
              <a:rPr lang="zh-CN" altLang="en-US" dirty="0"/>
              <a:t> </a:t>
            </a:r>
            <a:r>
              <a:rPr lang="en-US" altLang="zh-CN" dirty="0"/>
              <a:t>400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code.</a:t>
            </a:r>
          </a:p>
          <a:p>
            <a:endParaRPr lang="en-US" dirty="0"/>
          </a:p>
          <a:p>
            <a:r>
              <a:rPr lang="en-US" altLang="zh-CN" dirty="0"/>
              <a:t>Note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expose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‘</a:t>
            </a:r>
            <a:r>
              <a:rPr lang="en-US" altLang="zh-CN" dirty="0" err="1"/>
              <a:t>toExtend</a:t>
            </a:r>
            <a:r>
              <a:rPr lang="en-US" altLang="zh-CN" dirty="0"/>
              <a:t>’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function,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therefore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users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05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evaluate</a:t>
            </a:r>
            <a:r>
              <a:rPr lang="zh-CN" altLang="en-US" sz="1200" dirty="0"/>
              <a:t> </a:t>
            </a:r>
            <a:r>
              <a:rPr lang="en-US" altLang="zh-CN" sz="1200" dirty="0"/>
              <a:t>Pangolin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CPU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GPU</a:t>
            </a:r>
            <a:r>
              <a:rPr lang="zh-CN" altLang="en-US" sz="1200" dirty="0"/>
              <a:t> </a:t>
            </a:r>
            <a:r>
              <a:rPr lang="en-US" altLang="zh-CN" sz="1200" dirty="0"/>
              <a:t>using</a:t>
            </a:r>
            <a:r>
              <a:rPr lang="zh-CN" altLang="en-US" sz="1200" dirty="0"/>
              <a:t> </a:t>
            </a:r>
            <a:r>
              <a:rPr lang="en-US" altLang="zh-CN" sz="1200" dirty="0"/>
              <a:t>4</a:t>
            </a:r>
            <a:r>
              <a:rPr lang="zh-CN" altLang="en-US" sz="1200" dirty="0"/>
              <a:t> </a:t>
            </a:r>
            <a:r>
              <a:rPr lang="en-US" altLang="zh-CN" sz="1200" dirty="0"/>
              <a:t>GPM</a:t>
            </a:r>
            <a:r>
              <a:rPr lang="zh-CN" altLang="en-US" sz="1200" dirty="0"/>
              <a:t> </a:t>
            </a:r>
            <a:r>
              <a:rPr lang="en-US" altLang="zh-CN" sz="1200" dirty="0"/>
              <a:t>applications.</a:t>
            </a:r>
            <a:r>
              <a:rPr lang="zh-CN" altLang="en-US" sz="1200" dirty="0"/>
              <a:t> </a:t>
            </a:r>
            <a:endParaRPr lang="en-US" altLang="zh-CN" sz="1200" dirty="0"/>
          </a:p>
          <a:p>
            <a:r>
              <a:rPr lang="en-US" altLang="zh-CN" sz="1200" dirty="0"/>
              <a:t>(click)</a:t>
            </a:r>
            <a:r>
              <a:rPr lang="zh-CN" altLang="en-US" sz="1200" dirty="0"/>
              <a:t> </a:t>
            </a:r>
            <a:r>
              <a:rPr lang="en-US" altLang="zh-CN" sz="1200" dirty="0"/>
              <a:t>These</a:t>
            </a:r>
            <a:r>
              <a:rPr lang="zh-CN" altLang="en-US" sz="1200" dirty="0"/>
              <a:t> </a:t>
            </a:r>
            <a:r>
              <a:rPr lang="en-US" altLang="zh-CN" sz="1200" dirty="0"/>
              <a:t>are</a:t>
            </a:r>
            <a:r>
              <a:rPr lang="zh-CN" altLang="en-US" sz="1200" dirty="0"/>
              <a:t> </a:t>
            </a:r>
            <a:r>
              <a:rPr lang="en-US" altLang="zh-CN" sz="1200" dirty="0"/>
              <a:t>some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labeled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unlabeled</a:t>
            </a:r>
            <a:r>
              <a:rPr lang="zh-CN" altLang="en-US" sz="1200" dirty="0"/>
              <a:t> </a:t>
            </a:r>
            <a:r>
              <a:rPr lang="en-US" altLang="zh-CN" sz="1200" dirty="0"/>
              <a:t>graphs</a:t>
            </a:r>
            <a:r>
              <a:rPr lang="zh-CN" altLang="en-US" sz="1200" dirty="0"/>
              <a:t> </a:t>
            </a: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used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experiments.</a:t>
            </a:r>
          </a:p>
          <a:p>
            <a:r>
              <a:rPr lang="en-US" altLang="zh-CN" sz="1200" dirty="0"/>
              <a:t>(click) We</a:t>
            </a:r>
            <a:r>
              <a:rPr lang="zh-CN" altLang="en-US" sz="1200" dirty="0"/>
              <a:t> </a:t>
            </a:r>
            <a:r>
              <a:rPr lang="en-US" altLang="zh-CN" sz="1200" dirty="0"/>
              <a:t>use</a:t>
            </a:r>
            <a:r>
              <a:rPr lang="zh-CN" altLang="en-US" sz="1200" dirty="0"/>
              <a:t> </a:t>
            </a:r>
            <a:r>
              <a:rPr lang="en-US" altLang="zh-CN" sz="1200" dirty="0"/>
              <a:t>patent</a:t>
            </a:r>
            <a:r>
              <a:rPr lang="zh-CN" altLang="en-US" sz="1200" dirty="0"/>
              <a:t> </a:t>
            </a:r>
            <a:r>
              <a:rPr lang="en-US" altLang="zh-CN" sz="1200" dirty="0"/>
              <a:t>dataset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show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results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this</a:t>
            </a:r>
            <a:r>
              <a:rPr lang="zh-CN" altLang="en-US" sz="1200" dirty="0"/>
              <a:t> </a:t>
            </a:r>
            <a:r>
              <a:rPr lang="en-US" altLang="zh-CN" sz="1200" dirty="0"/>
              <a:t>talk.</a:t>
            </a:r>
          </a:p>
          <a:p>
            <a:r>
              <a:rPr lang="en-US" altLang="zh-CN" sz="1200" dirty="0"/>
              <a:t>More</a:t>
            </a:r>
            <a:r>
              <a:rPr lang="zh-CN" altLang="en-US" sz="1200" dirty="0"/>
              <a:t> </a:t>
            </a:r>
            <a:r>
              <a:rPr lang="en-US" altLang="zh-CN" sz="1200" dirty="0"/>
              <a:t>results</a:t>
            </a:r>
            <a:r>
              <a:rPr lang="zh-CN" altLang="en-US" sz="1200" dirty="0"/>
              <a:t> </a:t>
            </a:r>
            <a:r>
              <a:rPr lang="en-US" altLang="zh-CN" sz="1200" dirty="0"/>
              <a:t>can</a:t>
            </a:r>
            <a:r>
              <a:rPr lang="zh-CN" altLang="en-US" sz="1200" dirty="0"/>
              <a:t> </a:t>
            </a:r>
            <a:r>
              <a:rPr lang="en-US" altLang="zh-CN" sz="1200" dirty="0"/>
              <a:t>be</a:t>
            </a:r>
            <a:r>
              <a:rPr lang="zh-CN" altLang="en-US" sz="1200" dirty="0"/>
              <a:t> </a:t>
            </a:r>
            <a:r>
              <a:rPr lang="en-US" altLang="zh-CN" sz="1200" dirty="0"/>
              <a:t>found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99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systems,</a:t>
            </a:r>
            <a:r>
              <a:rPr lang="zh-CN" altLang="en-US" dirty="0"/>
              <a:t> </a:t>
            </a:r>
            <a:r>
              <a:rPr lang="en-US" altLang="zh-CN" dirty="0"/>
              <a:t>Arabesque,</a:t>
            </a:r>
            <a:r>
              <a:rPr lang="zh-CN" altLang="en-US" dirty="0"/>
              <a:t> </a:t>
            </a:r>
            <a:r>
              <a:rPr lang="en-US" altLang="zh-CN" dirty="0"/>
              <a:t>RStream, and</a:t>
            </a:r>
            <a:r>
              <a:rPr lang="zh-CN" altLang="en-US" dirty="0"/>
              <a:t> </a:t>
            </a:r>
            <a:r>
              <a:rPr lang="en-US" altLang="zh-CN" dirty="0"/>
              <a:t>Fractal,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r>
              <a:rPr lang="zh-CN" altLang="en-US" dirty="0"/>
              <a:t> </a:t>
            </a:r>
            <a:r>
              <a:rPr lang="en-US" altLang="zh-CN" dirty="0"/>
              <a:t>platform.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shows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execution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log-scale.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better.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optimizations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pruning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avoiding</a:t>
            </a:r>
            <a:r>
              <a:rPr lang="zh-CN" altLang="en-US" dirty="0"/>
              <a:t> </a:t>
            </a:r>
            <a:r>
              <a:rPr lang="en-US" altLang="zh-CN" dirty="0"/>
              <a:t>isomorphism</a:t>
            </a:r>
            <a:r>
              <a:rPr lang="zh-CN" altLang="en-US" dirty="0"/>
              <a:t> </a:t>
            </a:r>
            <a:r>
              <a:rPr lang="en-US" altLang="zh-CN" dirty="0"/>
              <a:t>test,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implementations,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consistently</a:t>
            </a:r>
            <a:r>
              <a:rPr lang="zh-CN" altLang="en-US" dirty="0"/>
              <a:t> </a:t>
            </a:r>
            <a:r>
              <a:rPr lang="en-US" altLang="zh-CN"/>
              <a:t>outperforms</a:t>
            </a:r>
            <a:r>
              <a:rPr lang="zh-CN" altLang="en-US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49,</a:t>
            </a:r>
            <a:r>
              <a:rPr lang="zh-CN" altLang="en-US" dirty="0"/>
              <a:t> </a:t>
            </a:r>
            <a:r>
              <a:rPr lang="en-US" altLang="zh-CN" dirty="0"/>
              <a:t>88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80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speedup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Arabesque,</a:t>
            </a:r>
            <a:r>
              <a:rPr lang="zh-CN" altLang="en-US" dirty="0"/>
              <a:t> </a:t>
            </a:r>
            <a:r>
              <a:rPr lang="en-US" altLang="zh-CN" dirty="0"/>
              <a:t>RStream, and</a:t>
            </a:r>
            <a:r>
              <a:rPr lang="zh-CN" altLang="en-US" dirty="0"/>
              <a:t> </a:t>
            </a:r>
            <a:r>
              <a:rPr lang="en-US" altLang="zh-CN" dirty="0"/>
              <a:t>Fractal.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applications,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3-motif</a:t>
            </a:r>
            <a:r>
              <a:rPr lang="zh-CN" altLang="en-US" dirty="0"/>
              <a:t> </a:t>
            </a:r>
            <a:r>
              <a:rPr lang="en-US" altLang="zh-CN" dirty="0"/>
              <a:t>counting,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orders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magnitude</a:t>
            </a:r>
            <a:r>
              <a:rPr lang="zh-CN" altLang="en-US" dirty="0"/>
              <a:t> </a:t>
            </a:r>
            <a:r>
              <a:rPr lang="en-US" altLang="zh-CN" dirty="0"/>
              <a:t>faster.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competitive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hand-optimized</a:t>
            </a:r>
            <a:r>
              <a:rPr lang="zh-CN" altLang="en-US" dirty="0"/>
              <a:t> </a:t>
            </a:r>
            <a:r>
              <a:rPr lang="en-US" altLang="zh-CN" dirty="0"/>
              <a:t>implementations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cases,</a:t>
            </a:r>
            <a:r>
              <a:rPr lang="zh-CN" altLang="en-US" dirty="0"/>
              <a:t> </a:t>
            </a:r>
            <a:r>
              <a:rPr lang="en-US" altLang="zh-CN" dirty="0"/>
              <a:t>significantly</a:t>
            </a:r>
            <a:r>
              <a:rPr lang="zh-CN" altLang="en-US" dirty="0"/>
              <a:t> </a:t>
            </a:r>
            <a:r>
              <a:rPr lang="en-US" altLang="zh-CN" dirty="0"/>
              <a:t>reducing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49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supports</a:t>
            </a:r>
            <a:r>
              <a:rPr lang="zh-CN" altLang="en-US" dirty="0"/>
              <a:t> </a:t>
            </a:r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mining.</a:t>
            </a:r>
            <a:r>
              <a:rPr lang="zh-CN" altLang="en-US" dirty="0"/>
              <a:t> </a:t>
            </a:r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implementations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architecture,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speedup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15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V100</a:t>
            </a:r>
            <a:r>
              <a:rPr lang="zh-CN" altLang="en-US" dirty="0"/>
              <a:t> </a:t>
            </a:r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multi-core</a:t>
            </a:r>
            <a:r>
              <a:rPr lang="zh-CN" altLang="en-US" dirty="0"/>
              <a:t> </a:t>
            </a:r>
            <a:r>
              <a:rPr lang="en-US" altLang="zh-CN" dirty="0"/>
              <a:t>CPU.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24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conclude,</a:t>
            </a:r>
            <a:r>
              <a:rPr lang="zh-CN" altLang="en-US" dirty="0"/>
              <a:t> </a:t>
            </a:r>
            <a:r>
              <a:rPr lang="en-US" dirty="0"/>
              <a:t>Pan</a:t>
            </a:r>
            <a:r>
              <a:rPr lang="en-US" altLang="zh-CN" dirty="0"/>
              <a:t>golin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432FF"/>
                </a:solidFill>
              </a:rPr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432FF"/>
                </a:solidFill>
              </a:rPr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enable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optimizations.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efficiently</a:t>
            </a:r>
            <a:r>
              <a:rPr lang="zh-CN" altLang="en-US" dirty="0"/>
              <a:t> </a:t>
            </a:r>
            <a:r>
              <a:rPr lang="en-US" altLang="zh-CN" dirty="0"/>
              <a:t>implemented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exploit</a:t>
            </a:r>
            <a:r>
              <a:rPr lang="zh-CN" altLang="en-US" dirty="0"/>
              <a:t> </a:t>
            </a:r>
            <a:r>
              <a:rPr lang="en-US" altLang="zh-CN" dirty="0"/>
              <a:t>modern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hardware.</a:t>
            </a:r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Compared to</a:t>
            </a:r>
            <a:r>
              <a:rPr lang="zh-CN" altLang="en-US" dirty="0"/>
              <a:t> </a:t>
            </a:r>
            <a:r>
              <a:rPr lang="en-US" altLang="zh-CN" dirty="0"/>
              <a:t>hand-optimized</a:t>
            </a:r>
            <a:r>
              <a:rPr lang="zh-CN" altLang="en-US" dirty="0"/>
              <a:t> </a:t>
            </a:r>
            <a:r>
              <a:rPr lang="en-US" altLang="zh-CN" dirty="0"/>
              <a:t>implementations,</a:t>
            </a:r>
            <a:r>
              <a:rPr lang="zh-CN" altLang="en-US" dirty="0"/>
              <a:t>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experience;</a:t>
            </a:r>
            <a:endParaRPr lang="en-US" altLang="zh-CN" sz="1400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Compared to</a:t>
            </a:r>
            <a:r>
              <a:rPr lang="zh-CN" altLang="en-US" dirty="0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systems,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orders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magnitude</a:t>
            </a:r>
            <a:r>
              <a:rPr lang="zh-CN" altLang="en-US" dirty="0"/>
              <a:t> </a:t>
            </a:r>
            <a:r>
              <a:rPr lang="en-US" altLang="zh-CN" dirty="0"/>
              <a:t>faster.</a:t>
            </a:r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4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i="0" dirty="0">
                <a:solidFill>
                  <a:srgbClr val="0432FF"/>
                </a:solidFill>
              </a:rPr>
              <a:t>Graph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Mining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to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discover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of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interest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given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input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graph.</a:t>
            </a:r>
          </a:p>
          <a:p>
            <a:r>
              <a:rPr lang="en-US" altLang="zh-CN" i="0" dirty="0">
                <a:solidFill>
                  <a:srgbClr val="0432FF"/>
                </a:solidFill>
              </a:rPr>
              <a:t>(click)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template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subgraph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that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defined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by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user.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c</a:t>
            </a:r>
            <a:r>
              <a:rPr lang="en-US" dirty="0"/>
              <a:t>aptures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dirty="0"/>
              <a:t>subgraph structure</a:t>
            </a:r>
            <a:r>
              <a:rPr lang="en-US" altLang="zh-CN" dirty="0"/>
              <a:t>.</a:t>
            </a:r>
          </a:p>
          <a:p>
            <a:r>
              <a:rPr lang="en-US" altLang="zh-CN" i="0" dirty="0">
                <a:solidFill>
                  <a:srgbClr val="0432FF"/>
                </a:solidFill>
              </a:rPr>
              <a:t>(click)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these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are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need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to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be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found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application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called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motif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counting,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such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triangles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and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cliques.</a:t>
            </a:r>
          </a:p>
          <a:p>
            <a:r>
              <a:rPr lang="en-US" altLang="zh-CN" i="0" dirty="0">
                <a:solidFill>
                  <a:srgbClr val="0432FF"/>
                </a:solidFill>
              </a:rPr>
              <a:t>(click)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Another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important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term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embedding.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endParaRPr lang="en-US" altLang="zh-CN" i="0" dirty="0">
              <a:solidFill>
                <a:srgbClr val="0432FF"/>
              </a:solidFill>
            </a:endParaRPr>
          </a:p>
          <a:p>
            <a:r>
              <a:rPr lang="en-US" altLang="zh-CN" i="0" dirty="0">
                <a:solidFill>
                  <a:srgbClr val="0432FF"/>
                </a:solidFill>
              </a:rPr>
              <a:t>An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embedding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dirty="0"/>
              <a:t>occurrence</a:t>
            </a:r>
            <a:r>
              <a:rPr lang="zh-CN" altLang="en-US" dirty="0"/>
              <a:t> </a:t>
            </a:r>
            <a:r>
              <a:rPr lang="en-US" dirty="0"/>
              <a:t>of a pattern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graph.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includes</a:t>
            </a:r>
            <a:r>
              <a:rPr lang="zh-CN" altLang="en-US" dirty="0"/>
              <a:t> </a:t>
            </a:r>
            <a:r>
              <a:rPr lang="en-US" altLang="zh-CN" dirty="0"/>
              <a:t>actual</a:t>
            </a:r>
            <a:r>
              <a:rPr lang="zh-CN" altLang="en-US" dirty="0"/>
              <a:t> </a:t>
            </a:r>
            <a:r>
              <a:rPr lang="en-US" altLang="zh-CN" dirty="0"/>
              <a:t>vertices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edges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graph.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0432FF"/>
                </a:solidFill>
              </a:rPr>
              <a:t>In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example,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triangle.</a:t>
            </a:r>
          </a:p>
          <a:p>
            <a:r>
              <a:rPr lang="en-US" altLang="zh-CN" i="0" dirty="0">
                <a:solidFill>
                  <a:srgbClr val="0432FF"/>
                </a:solidFill>
              </a:rPr>
              <a:t>there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are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2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embeddings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of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pattern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this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input</a:t>
            </a:r>
            <a:r>
              <a:rPr lang="zh-CN" altLang="en-US" i="0" dirty="0">
                <a:solidFill>
                  <a:srgbClr val="0432FF"/>
                </a:solidFill>
              </a:rPr>
              <a:t> </a:t>
            </a:r>
            <a:r>
              <a:rPr lang="en-US" altLang="zh-CN" i="0" dirty="0">
                <a:solidFill>
                  <a:srgbClr val="0432FF"/>
                </a:solidFill>
              </a:rPr>
              <a:t>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solve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problem,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dedicated</a:t>
            </a:r>
            <a:r>
              <a:rPr lang="zh-CN" altLang="en-US" dirty="0"/>
              <a:t> </a:t>
            </a:r>
            <a:r>
              <a:rPr lang="en-US" altLang="zh-CN" dirty="0"/>
              <a:t>solver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hand.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corresponding</a:t>
            </a:r>
            <a:r>
              <a:rPr lang="zh-CN" altLang="en-US" dirty="0"/>
              <a:t> </a:t>
            </a:r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solvers.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solvers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time-consuming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error-prone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develop.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programmer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modern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architectures,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difficult.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thing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programmer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flexibility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detail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kinds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techniques.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solvers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effort.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programmability,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proposed.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representative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functionalities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problems and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interfaces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programmer.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Meanwhile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operators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way.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transparently</a:t>
            </a:r>
            <a:r>
              <a:rPr lang="zh-CN" altLang="en-US" dirty="0"/>
              <a:t> </a:t>
            </a:r>
            <a:r>
              <a:rPr lang="en-US" altLang="zh-CN" dirty="0"/>
              <a:t>parallelized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targeted</a:t>
            </a:r>
            <a:r>
              <a:rPr lang="zh-CN" altLang="en-US" dirty="0"/>
              <a:t> </a:t>
            </a:r>
            <a:r>
              <a:rPr lang="en-US" altLang="zh-CN" dirty="0"/>
              <a:t>platform.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later,</a:t>
            </a:r>
            <a:r>
              <a:rPr lang="zh-CN" altLang="en-US" dirty="0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efficient.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orders-of-magnitude</a:t>
            </a:r>
            <a:r>
              <a:rPr lang="zh-CN" altLang="en-US" dirty="0"/>
              <a:t> </a:t>
            </a:r>
            <a:r>
              <a:rPr lang="en-US" altLang="zh-CN" dirty="0"/>
              <a:t>slower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hand-optimized</a:t>
            </a:r>
            <a:r>
              <a:rPr lang="zh-CN" altLang="en-US" dirty="0"/>
              <a:t> </a:t>
            </a:r>
            <a:r>
              <a:rPr lang="en-US" altLang="zh-CN" dirty="0"/>
              <a:t>solvers.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Motivated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this,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propose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Pangolin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&amp;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GPM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Framework.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easy-to-ode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transparently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parallelized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CPU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GPU.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provides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flexibility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compose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their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own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optimizations.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also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highly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efficiently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implemented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both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architectures.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includes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series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architecture-oriented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optimizations</a:t>
            </a:r>
            <a:endParaRPr lang="en-US" altLang="zh-CN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8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already</a:t>
            </a:r>
            <a:r>
              <a:rPr lang="zh-CN" altLang="en-US" dirty="0"/>
              <a:t> </a:t>
            </a:r>
            <a:r>
              <a:rPr lang="en-US" altLang="zh-CN" dirty="0"/>
              <a:t>mentioned,</a:t>
            </a:r>
            <a:r>
              <a:rPr lang="zh-CN" altLang="en-US" dirty="0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efficient.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application-specific optimizations are missing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pruning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avoiding</a:t>
            </a:r>
            <a:r>
              <a:rPr lang="zh-CN" altLang="en-US" dirty="0"/>
              <a:t> </a:t>
            </a:r>
            <a:r>
              <a:rPr lang="en-US" altLang="zh-CN" dirty="0"/>
              <a:t>graph isomorphism (GI) test.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systems,</a:t>
            </a:r>
            <a:r>
              <a:rPr lang="zh-CN" altLang="en-US" dirty="0"/>
              <a:t> </a:t>
            </a:r>
            <a:r>
              <a:rPr lang="en-US" altLang="zh-CN" dirty="0"/>
              <a:t>parallel operations and data structures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inefficiently implemented on</a:t>
            </a:r>
            <a:r>
              <a:rPr lang="zh-CN" altLang="en-US" dirty="0"/>
              <a:t> </a:t>
            </a:r>
            <a:r>
              <a:rPr lang="en-US" altLang="zh-CN" dirty="0"/>
              <a:t>today’s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hardware.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talk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talk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paper.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0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Pangolin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overcomes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limitations.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provides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Simple &amp; flexible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r>
              <a:rPr lang="en-US" dirty="0"/>
              <a:t> to enable application</a:t>
            </a:r>
            <a:r>
              <a:rPr lang="en-US" altLang="zh-CN" dirty="0"/>
              <a:t>-</a:t>
            </a:r>
            <a:r>
              <a:rPr lang="en-US" dirty="0"/>
              <a:t>specific optimizations</a:t>
            </a: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interface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keeps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simplicity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previous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do,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exposes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flexibilities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apply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optimizations.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(click)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Pangolin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applications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automatically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parallelized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exploit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underlying hardware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such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multicore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CPUs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GPU</a:t>
            </a:r>
            <a:r>
              <a:rPr lang="en-US" altLang="zh-CN" dirty="0">
                <a:solidFill>
                  <a:schemeClr val="tx1"/>
                </a:solidFill>
              </a:rPr>
              <a:t>s.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Pangolin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first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GPM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framework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supports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GPU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mining.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(click)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Parallel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operations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data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structures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efficiently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implemented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targeted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(click)</a:t>
            </a:r>
            <a:r>
              <a:rPr lang="zh-CN" altLang="en-US" sz="1200" dirty="0"/>
              <a:t> </a:t>
            </a:r>
            <a:r>
              <a:rPr lang="en-US" altLang="zh-CN" sz="1200" dirty="0"/>
              <a:t>Overall</a:t>
            </a:r>
            <a:r>
              <a:rPr lang="zh-CN" altLang="en-US" sz="1200" dirty="0"/>
              <a:t> </a:t>
            </a:r>
            <a:r>
              <a:rPr lang="en-US" altLang="zh-CN" sz="1200" dirty="0"/>
              <a:t>our</a:t>
            </a:r>
            <a:r>
              <a:rPr lang="zh-CN" altLang="en-US" sz="1200" dirty="0"/>
              <a:t> </a:t>
            </a:r>
            <a:r>
              <a:rPr lang="en-US" altLang="zh-CN" sz="1200" dirty="0"/>
              <a:t>system</a:t>
            </a:r>
            <a:r>
              <a:rPr lang="zh-CN" altLang="en-US" sz="1200" dirty="0"/>
              <a:t> </a:t>
            </a:r>
            <a:r>
              <a:rPr lang="en-US" altLang="zh-CN" sz="1200" dirty="0"/>
              <a:t>achieves</a:t>
            </a:r>
            <a:r>
              <a:rPr lang="zh-CN" altLang="en-US" sz="1200" dirty="0"/>
              <a:t> </a:t>
            </a:r>
            <a:r>
              <a:rPr lang="en-US" altLang="zh-CN" sz="1200" dirty="0"/>
              <a:t>orders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magnitude</a:t>
            </a:r>
            <a:r>
              <a:rPr lang="zh-CN" altLang="en-US" sz="1200" dirty="0"/>
              <a:t> </a:t>
            </a:r>
            <a:r>
              <a:rPr lang="en-US" altLang="zh-CN" sz="1200" dirty="0"/>
              <a:t>speedup</a:t>
            </a:r>
            <a:r>
              <a:rPr lang="zh-CN" altLang="en-US" sz="1200" dirty="0"/>
              <a:t> </a:t>
            </a:r>
            <a:r>
              <a:rPr lang="en-US" altLang="zh-CN" sz="1200" dirty="0"/>
              <a:t>over</a:t>
            </a:r>
            <a:r>
              <a:rPr lang="zh-CN" altLang="en-US" sz="1200" dirty="0"/>
              <a:t> </a:t>
            </a:r>
            <a:r>
              <a:rPr lang="en-US" altLang="zh-CN" sz="1200" dirty="0"/>
              <a:t>existing</a:t>
            </a:r>
            <a:r>
              <a:rPr lang="zh-CN" altLang="en-US" sz="1200" dirty="0"/>
              <a:t> </a:t>
            </a:r>
            <a:r>
              <a:rPr lang="en-US" altLang="zh-CN" sz="1200" dirty="0"/>
              <a:t>GPM</a:t>
            </a:r>
            <a:r>
              <a:rPr lang="zh-CN" altLang="en-US" sz="1200" dirty="0"/>
              <a:t> </a:t>
            </a:r>
            <a:r>
              <a:rPr lang="en-US" altLang="zh-CN" sz="1200" dirty="0"/>
              <a:t>systems.</a:t>
            </a: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57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solve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GPM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problem,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Pangolin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uses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simple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execution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called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extend-reduce.</a:t>
                </a:r>
              </a:p>
              <a:p>
                <a:r>
                  <a:rPr lang="en-US" altLang="zh-CN" dirty="0"/>
                  <a:t>Here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example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counting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triangles.</a:t>
                </a:r>
              </a:p>
              <a:p>
                <a:r>
                  <a:rPr lang="en-US" altLang="zh-CN" dirty="0"/>
                  <a:t>Starting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from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vertex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input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graph,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2,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3,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4,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iteratively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extend</a:t>
                </a:r>
                <a:r>
                  <a:rPr lang="zh-CN" altLang="en-US" dirty="0"/>
                  <a:t> </a:t>
                </a:r>
                <a:r>
                  <a:rPr lang="en-US" dirty="0"/>
                  <a:t>one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more</a:t>
                </a:r>
                <a:r>
                  <a:rPr lang="en-US" dirty="0"/>
                  <a:t> vertex at a time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until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pattern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size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reached</a:t>
                </a:r>
                <a:endParaRPr lang="en-US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v1,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v2,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v3,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v4,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(these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single-vertex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embeddings,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initial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embeddings)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1" dirty="0"/>
                  <a:t>grow-and-store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dirty="0"/>
                  <a:t>Iterative ex</a:t>
                </a:r>
                <a:r>
                  <a:rPr lang="en-US" altLang="zh-CN" dirty="0"/>
                  <a:t>te</a:t>
                </a:r>
                <a:r>
                  <a:rPr lang="en-US" dirty="0"/>
                  <a:t>nsion</a:t>
                </a:r>
              </a:p>
              <a:p>
                <a:pPr lvl="1"/>
                <a:r>
                  <a:rPr lang="en-US" altLang="zh-CN" dirty="0"/>
                  <a:t>Start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from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single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vertex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single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edge</a:t>
                </a:r>
              </a:p>
              <a:p>
                <a:pPr lvl="1"/>
                <a:r>
                  <a:rPr lang="en-US" altLang="zh-CN" dirty="0"/>
                  <a:t>Extend</a:t>
                </a:r>
                <a:r>
                  <a:rPr lang="zh-CN" altLang="en-US" dirty="0"/>
                  <a:t> </a:t>
                </a:r>
                <a:r>
                  <a:rPr lang="en-US" dirty="0"/>
                  <a:t>one vertex/edge at a time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until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pattern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size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reached</a:t>
                </a:r>
                <a:endParaRPr lang="en-US" dirty="0"/>
              </a:p>
              <a:p>
                <a:pPr lvl="2"/>
                <a:r>
                  <a:rPr lang="en-US" dirty="0"/>
                  <a:t>Subgraph size </a:t>
                </a:r>
                <a:r>
                  <a:rPr lang="en-US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𝑛</a:t>
                </a:r>
                <a:r>
                  <a:rPr lang="en-US" dirty="0"/>
                  <a:t> → Subgraph size </a:t>
                </a:r>
                <a:r>
                  <a:rPr lang="en-US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𝑛+1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5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iteration,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2-vertex</a:t>
            </a:r>
            <a:r>
              <a:rPr lang="zh-CN" altLang="en-US" dirty="0"/>
              <a:t> </a:t>
            </a:r>
            <a:r>
              <a:rPr lang="en-US" altLang="zh-CN" dirty="0"/>
              <a:t>embeddings.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notice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redundant</a:t>
            </a:r>
            <a:r>
              <a:rPr lang="zh-CN" altLang="en-US" dirty="0"/>
              <a:t> </a:t>
            </a:r>
            <a:r>
              <a:rPr lang="en-US" altLang="zh-CN" dirty="0"/>
              <a:t>embeddings.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(click)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embeddings,</a:t>
            </a:r>
            <a:r>
              <a:rPr lang="zh-CN" altLang="en-US" dirty="0"/>
              <a:t> </a:t>
            </a:r>
            <a:r>
              <a:rPr lang="en-US" altLang="zh-CN" dirty="0"/>
              <a:t>1-2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2-1.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automorphisms.</a:t>
            </a:r>
            <a:r>
              <a:rPr lang="zh-CN" altLang="en-US" dirty="0"/>
              <a:t> </a:t>
            </a:r>
            <a:r>
              <a:rPr lang="en-US" altLang="zh-CN" dirty="0"/>
              <a:t>Since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identical,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keep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discard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rest.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automorphism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pick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canonical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automorphisms.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>
            <a:lvl1pPr>
              <a:defRPr sz="3900"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390900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6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emf"/><Relationship Id="rId10" Type="http://schemas.microsoft.com/office/2007/relationships/diagramDrawing" Target="../diagrams/drawing1.xml"/><Relationship Id="rId4" Type="http://schemas.openxmlformats.org/officeDocument/2006/relationships/image" Target="../media/image15.emf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github.com/IntelligentSoftwareSystems/Galois/tree/master/lonestar/mining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548640" y="3832860"/>
            <a:ext cx="7886700" cy="7391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BF5700"/>
                </a:solidFill>
              </a:rPr>
              <a:t>Xuhao Chen</a:t>
            </a:r>
            <a:r>
              <a:rPr lang="en-US" altLang="zh-CN" sz="1800" dirty="0">
                <a:solidFill>
                  <a:srgbClr val="BF5700"/>
                </a:solidFill>
              </a:rPr>
              <a:t>,</a:t>
            </a:r>
            <a:r>
              <a:rPr lang="zh-CN" altLang="en-US" sz="1800" dirty="0">
                <a:solidFill>
                  <a:srgbClr val="BF5700"/>
                </a:solidFill>
              </a:rPr>
              <a:t> </a:t>
            </a:r>
            <a:r>
              <a:rPr lang="en-US" sz="1800" dirty="0">
                <a:solidFill>
                  <a:srgbClr val="BF5700"/>
                </a:solidFill>
              </a:rPr>
              <a:t>Roshan </a:t>
            </a:r>
            <a:r>
              <a:rPr lang="en-US" sz="1800" dirty="0" err="1">
                <a:solidFill>
                  <a:srgbClr val="BF5700"/>
                </a:solidFill>
              </a:rPr>
              <a:t>Dathathri</a:t>
            </a:r>
            <a:r>
              <a:rPr lang="en-US" sz="1800" dirty="0">
                <a:solidFill>
                  <a:srgbClr val="BF5700"/>
                </a:solidFill>
              </a:rPr>
              <a:t>, </a:t>
            </a:r>
            <a:r>
              <a:rPr lang="en-US" sz="1800" dirty="0" err="1">
                <a:solidFill>
                  <a:srgbClr val="BF5700"/>
                </a:solidFill>
              </a:rPr>
              <a:t>Gurbinder</a:t>
            </a:r>
            <a:r>
              <a:rPr lang="en-US" sz="1800" dirty="0">
                <a:solidFill>
                  <a:srgbClr val="BF5700"/>
                </a:solidFill>
              </a:rPr>
              <a:t> Gill, Keshav </a:t>
            </a:r>
            <a:r>
              <a:rPr lang="en-US" sz="1800" dirty="0" err="1">
                <a:solidFill>
                  <a:srgbClr val="BF5700"/>
                </a:solidFill>
              </a:rPr>
              <a:t>Pingali</a:t>
            </a:r>
            <a:endParaRPr lang="en-US" sz="1800" dirty="0">
              <a:solidFill>
                <a:srgbClr val="BF5700"/>
              </a:solidFill>
            </a:endParaRP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endParaRPr lang="en-US" sz="1400" dirty="0">
              <a:solidFill>
                <a:srgbClr val="BF5700"/>
              </a:solidFill>
            </a:endParaRP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400" baseline="0" dirty="0">
                <a:solidFill>
                  <a:srgbClr val="BF5700"/>
                </a:solidFill>
              </a:rPr>
              <a:t>The University of Texas at Austin</a:t>
            </a:r>
            <a:endParaRPr lang="en-US" sz="1400" dirty="0">
              <a:solidFill>
                <a:srgbClr val="BF5700"/>
              </a:solidFill>
            </a:endParaRP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1200" cap="all" dirty="0">
                <a:solidFill>
                  <a:srgbClr val="BF5700"/>
                </a:solidFill>
                <a:latin typeface="Arial Black" charset="0"/>
              </a:rPr>
              <a:t>Aug</a:t>
            </a:r>
            <a:r>
              <a:rPr lang="zh-CN" altLang="en-US" sz="1200" b="0" i="0" cap="all" baseline="0" dirty="0">
                <a:solidFill>
                  <a:srgbClr val="BF5700"/>
                </a:solidFill>
                <a:latin typeface="Arial Black" charset="0"/>
              </a:rPr>
              <a:t> </a:t>
            </a:r>
            <a:r>
              <a:rPr lang="en-US" altLang="zh-CN" sz="1200" b="0" i="0" cap="all" baseline="0" dirty="0">
                <a:solidFill>
                  <a:srgbClr val="BF5700"/>
                </a:solidFill>
                <a:latin typeface="Arial Black" charset="0"/>
              </a:rPr>
              <a:t>31</a:t>
            </a:r>
            <a:r>
              <a:rPr lang="en-US" sz="1200" b="0" i="0" cap="all" baseline="0" dirty="0">
                <a:solidFill>
                  <a:srgbClr val="BF5700"/>
                </a:solidFill>
                <a:latin typeface="Arial Black" charset="0"/>
              </a:rPr>
              <a:t> 20</a:t>
            </a:r>
            <a:r>
              <a:rPr lang="en-US" altLang="zh-CN" sz="1200" cap="all" dirty="0">
                <a:solidFill>
                  <a:srgbClr val="BF5700"/>
                </a:solidFill>
                <a:latin typeface="Arial Black" charset="0"/>
              </a:rPr>
              <a:t>20</a:t>
            </a:r>
            <a:endParaRPr lang="en-US" sz="1200" b="0" dirty="0">
              <a:solidFill>
                <a:srgbClr val="BF5700"/>
              </a:solidFill>
            </a:endParaRPr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8353176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9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Pangolin:</a:t>
            </a:r>
          </a:p>
          <a:p>
            <a:pPr fontAlgn="auto">
              <a:spcAft>
                <a:spcPts val="0"/>
              </a:spcAft>
            </a:pP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An Efficient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and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Flexible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Graph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Pattern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Mining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System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on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CPU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and</a:t>
            </a:r>
            <a:r>
              <a:rPr lang="zh-CN" altLang="en-US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 </a:t>
            </a:r>
            <a:r>
              <a:rPr lang="en-US" altLang="zh-CN" sz="2800" cap="none" dirty="0">
                <a:solidFill>
                  <a:srgbClr val="BF5700"/>
                </a:solidFill>
                <a:latin typeface="Gill Sans MT" panose="020B0502020104020203" pitchFamily="34" charset="77"/>
              </a:rPr>
              <a:t>GPU</a:t>
            </a:r>
            <a:endParaRPr lang="en-US" sz="3600" cap="none" dirty="0">
              <a:solidFill>
                <a:srgbClr val="BF5700"/>
              </a:solidFill>
              <a:latin typeface="Gill Sans MT" panose="020B0502020104020203" pitchFamily="34" charset="77"/>
            </a:endParaRPr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54864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Confucius said, the accomplished scholar is not a utensil.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665A2-3FE3-B448-ACC2-AB0B70607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64" y="666750"/>
            <a:ext cx="1111691" cy="12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0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8633C-FF79-9445-976E-11A6ED65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48" y="1140659"/>
            <a:ext cx="6267961" cy="37932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3D1F0-EA0E-1B44-8020-675F70EB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Algorithm:</a:t>
            </a:r>
            <a:r>
              <a:rPr lang="zh-CN" altLang="en-US" dirty="0"/>
              <a:t> </a:t>
            </a:r>
            <a:r>
              <a:rPr lang="en-US" i="1" dirty="0"/>
              <a:t>extend-reduce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29783-040A-8B48-BE8B-A57ECB2B3EF9}"/>
              </a:ext>
            </a:extLst>
          </p:cNvPr>
          <p:cNvSpPr txBox="1"/>
          <p:nvPr/>
        </p:nvSpPr>
        <p:spPr>
          <a:xfrm>
            <a:off x="34722" y="3455134"/>
            <a:ext cx="1413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orbel" panose="020B0503020204020204" pitchFamily="34" charset="0"/>
                <a:cs typeface="Times New Roman" panose="02020603050405020304" pitchFamily="18" charset="0"/>
              </a:rPr>
              <a:t>Reduction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Check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each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leaf,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if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it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is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triangle,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count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Corbel" panose="020B0503020204020204" pitchFamily="34" charset="0"/>
                <a:cs typeface="Times New Roman" panose="02020603050405020304" pitchFamily="18" charset="0"/>
              </a:rPr>
              <a:t>+=</a:t>
            </a:r>
            <a:r>
              <a:rPr lang="zh-CN" altLang="en-US" sz="2000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5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E14E2-08AF-5A45-B3D5-734A4494E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571750"/>
            <a:ext cx="5384800" cy="2185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8BA2D-2AE8-E54A-813B-F693B55F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Composing Applications using </a:t>
            </a:r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dirty="0"/>
              <a:t>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17E-9689-DB4B-A9CF-159481FC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3906"/>
            <a:ext cx="4974725" cy="1234044"/>
          </a:xfrm>
        </p:spPr>
        <p:txBody>
          <a:bodyPr>
            <a:normAutofit/>
          </a:bodyPr>
          <a:lstStyle/>
          <a:p>
            <a:r>
              <a:rPr lang="en-US" dirty="0"/>
              <a:t>Motif counting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3DC298-0394-C94C-A0DB-04BF419E4EFA}"/>
              </a:ext>
            </a:extLst>
          </p:cNvPr>
          <p:cNvGrpSpPr/>
          <p:nvPr/>
        </p:nvGrpSpPr>
        <p:grpSpPr>
          <a:xfrm>
            <a:off x="5405143" y="1276350"/>
            <a:ext cx="3515314" cy="1657350"/>
            <a:chOff x="0" y="0"/>
            <a:chExt cx="3515314" cy="9144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EA1369C-3B94-FA41-83F0-F3F0B6D849D5}"/>
                </a:ext>
              </a:extLst>
            </p:cNvPr>
            <p:cNvSpPr/>
            <p:nvPr/>
          </p:nvSpPr>
          <p:spPr>
            <a:xfrm>
              <a:off x="0" y="0"/>
              <a:ext cx="3515314" cy="914400"/>
            </a:xfrm>
            <a:prstGeom prst="roundRect">
              <a:avLst>
                <a:gd name="adj" fmla="val 10000"/>
              </a:avLst>
            </a:prstGeom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5015F854-E184-5F42-BD65-756674C5615E}"/>
                </a:ext>
              </a:extLst>
            </p:cNvPr>
            <p:cNvSpPr txBox="1"/>
            <p:nvPr/>
          </p:nvSpPr>
          <p:spPr>
            <a:xfrm>
              <a:off x="26782" y="26782"/>
              <a:ext cx="3461750" cy="8608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500" kern="1200" dirty="0"/>
                <a:t>State-of-the-art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dirty="0"/>
                <a:t>(PGD:</a:t>
              </a:r>
              <a:r>
                <a:rPr lang="zh-CN" altLang="en-US" dirty="0"/>
                <a:t> </a:t>
              </a:r>
              <a:r>
                <a:rPr lang="en-US" altLang="zh-CN" dirty="0"/>
                <a:t>ICDM’15)</a:t>
              </a:r>
              <a:endParaRPr lang="en-US" altLang="zh-CN" sz="3500" kern="1200" dirty="0"/>
            </a:p>
            <a:p>
              <a:pPr algn="ctr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en-GB" sz="3200" b="1" u="sng" dirty="0">
                  <a:solidFill>
                    <a:srgbClr val="FFFFFF"/>
                  </a:solidFill>
                </a:rPr>
                <a:t>2,538 LOC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D4B4BE-BD90-9E4A-AB91-AEEBAD40F4E8}"/>
              </a:ext>
            </a:extLst>
          </p:cNvPr>
          <p:cNvSpPr txBox="1"/>
          <p:nvPr/>
        </p:nvSpPr>
        <p:spPr>
          <a:xfrm>
            <a:off x="914400" y="2453244"/>
            <a:ext cx="4419600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2406-5CB2-4F43-AB53-ABDCA506F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7F81-3A07-8E4F-88EB-0D4CE7AB1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Search space pruning</a:t>
            </a:r>
          </a:p>
          <a:p>
            <a:pPr lvl="1"/>
            <a:r>
              <a:rPr lang="en-US" dirty="0"/>
              <a:t>Avoid unnecessary enumeration</a:t>
            </a:r>
          </a:p>
          <a:p>
            <a:endParaRPr lang="en-US" dirty="0"/>
          </a:p>
          <a:p>
            <a:r>
              <a:rPr lang="en-US" dirty="0"/>
              <a:t>Avoid graph isomorphism (GI) test</a:t>
            </a:r>
          </a:p>
          <a:p>
            <a:pPr lvl="1"/>
            <a:r>
              <a:rPr lang="en-US" dirty="0"/>
              <a:t>Replace GI tests with simple checks</a:t>
            </a:r>
          </a:p>
        </p:txBody>
      </p:sp>
    </p:spTree>
    <p:extLst>
      <p:ext uri="{BB962C8B-B14F-4D97-AF65-F5344CB8AC3E}">
        <p14:creationId xmlns:p14="http://schemas.microsoft.com/office/powerpoint/2010/main" val="3239926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4196-03B9-934D-8F53-B7716D78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Pruning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6AAC25-9A68-974E-A5B9-BCECF3AB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48" y="1216859"/>
            <a:ext cx="6267961" cy="3793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20BEC-9996-4643-BB71-47D1C0C62942}"/>
              </a:ext>
            </a:extLst>
          </p:cNvPr>
          <p:cNvSpPr txBox="1"/>
          <p:nvPr/>
        </p:nvSpPr>
        <p:spPr>
          <a:xfrm flipV="1">
            <a:off x="1524000" y="4248150"/>
            <a:ext cx="914400" cy="83099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BCEBE-7EEA-0940-A956-0CB84A158137}"/>
              </a:ext>
            </a:extLst>
          </p:cNvPr>
          <p:cNvSpPr txBox="1"/>
          <p:nvPr/>
        </p:nvSpPr>
        <p:spPr>
          <a:xfrm flipV="1">
            <a:off x="3352800" y="4248150"/>
            <a:ext cx="914400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6E69C-722A-9E4A-9F9B-17224B7C8610}"/>
              </a:ext>
            </a:extLst>
          </p:cNvPr>
          <p:cNvSpPr txBox="1"/>
          <p:nvPr/>
        </p:nvSpPr>
        <p:spPr>
          <a:xfrm flipV="1">
            <a:off x="5126754" y="4258184"/>
            <a:ext cx="914400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A3F49-69EC-E448-AB79-8B59618AE138}"/>
              </a:ext>
            </a:extLst>
          </p:cNvPr>
          <p:cNvSpPr txBox="1"/>
          <p:nvPr/>
        </p:nvSpPr>
        <p:spPr>
          <a:xfrm>
            <a:off x="7943060" y="2190750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71AB6-E086-0E46-967C-F3DCB2F7A73E}"/>
              </a:ext>
            </a:extLst>
          </p:cNvPr>
          <p:cNvSpPr txBox="1"/>
          <p:nvPr/>
        </p:nvSpPr>
        <p:spPr>
          <a:xfrm>
            <a:off x="7934095" y="3181851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89934-00DB-7744-B2C9-3C23DF478EB0}"/>
              </a:ext>
            </a:extLst>
          </p:cNvPr>
          <p:cNvSpPr txBox="1"/>
          <p:nvPr/>
        </p:nvSpPr>
        <p:spPr>
          <a:xfrm>
            <a:off x="7965472" y="4442849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BB9D-82B9-1F49-9700-AFCD6F8C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Pruning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56963-6B27-514C-86A5-E427DC875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7848600" cy="142875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Clique </a:t>
                </a:r>
                <a:r>
                  <a:rPr lang="en-US" altLang="zh-CN" dirty="0"/>
                  <a:t>L</a:t>
                </a:r>
                <a:r>
                  <a:rPr lang="en-US" dirty="0"/>
                  <a:t>i</a:t>
                </a:r>
                <a:r>
                  <a:rPr lang="en-US" altLang="zh-CN" dirty="0"/>
                  <a:t>st</a:t>
                </a:r>
                <a:r>
                  <a:rPr lang="en-US" dirty="0"/>
                  <a:t>ing</a:t>
                </a:r>
              </a:p>
              <a:p>
                <a:pPr lvl="1"/>
                <a:r>
                  <a:rPr lang="en-US" altLang="zh-CN" dirty="0"/>
                  <a:t>Extend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last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vertex</a:t>
                </a:r>
              </a:p>
              <a:p>
                <a:pPr lvl="1"/>
                <a:r>
                  <a:rPr lang="en-US" altLang="zh-CN" dirty="0"/>
                  <a:t>Extend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-cliques from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-1)-cliques</a:t>
                </a:r>
              </a:p>
              <a:p>
                <a:pPr lvl="2"/>
                <a:r>
                  <a:rPr lang="en-US" altLang="zh-CN" dirty="0"/>
                  <a:t>Check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 connected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existing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vertices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embedding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56963-6B27-514C-86A5-E427DC875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7848600" cy="1428750"/>
              </a:xfrm>
              <a:blipFill>
                <a:blip r:embed="rId4"/>
                <a:stretch>
                  <a:fillRect l="-1294" t="-8772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69B23AE-D54F-9242-AB7C-A0BC848C9C4E}"/>
              </a:ext>
            </a:extLst>
          </p:cNvPr>
          <p:cNvGrpSpPr/>
          <p:nvPr/>
        </p:nvGrpSpPr>
        <p:grpSpPr>
          <a:xfrm>
            <a:off x="5405143" y="1276350"/>
            <a:ext cx="3515314" cy="1657350"/>
            <a:chOff x="0" y="0"/>
            <a:chExt cx="3515314" cy="914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2900E44-2D96-CC46-B073-0325FD614200}"/>
                </a:ext>
              </a:extLst>
            </p:cNvPr>
            <p:cNvSpPr/>
            <p:nvPr/>
          </p:nvSpPr>
          <p:spPr>
            <a:xfrm>
              <a:off x="0" y="0"/>
              <a:ext cx="3515314" cy="914400"/>
            </a:xfrm>
            <a:prstGeom prst="roundRect">
              <a:avLst>
                <a:gd name="adj" fmla="val 10000"/>
              </a:avLst>
            </a:prstGeom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DFC9C5B4-77AC-9841-8C61-187E5D02BFA9}"/>
                </a:ext>
              </a:extLst>
            </p:cNvPr>
            <p:cNvSpPr txBox="1"/>
            <p:nvPr/>
          </p:nvSpPr>
          <p:spPr>
            <a:xfrm>
              <a:off x="26782" y="26782"/>
              <a:ext cx="3461750" cy="8608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500" kern="1200" dirty="0"/>
                <a:t>State-of-the-art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dirty="0"/>
                <a:t>(</a:t>
              </a:r>
              <a:r>
                <a:rPr lang="en-US" altLang="zh-CN" dirty="0" err="1"/>
                <a:t>KClist</a:t>
              </a:r>
              <a:r>
                <a:rPr lang="en-US" altLang="zh-CN" dirty="0"/>
                <a:t>:</a:t>
              </a:r>
              <a:r>
                <a:rPr lang="zh-CN" altLang="en-US" dirty="0"/>
                <a:t> </a:t>
              </a:r>
              <a:r>
                <a:rPr lang="en-US" altLang="zh-CN" dirty="0"/>
                <a:t>WWW’18)</a:t>
              </a:r>
              <a:endParaRPr lang="en-US" altLang="zh-CN" sz="3500" kern="1200" dirty="0"/>
            </a:p>
            <a:p>
              <a:pPr algn="ctr" defTabSz="1555750">
                <a:lnSpc>
                  <a:spcPct val="90000"/>
                </a:lnSpc>
                <a:spcAft>
                  <a:spcPct val="35000"/>
                </a:spcAft>
              </a:pPr>
              <a:r>
                <a:rPr lang="en-GB" sz="3200" b="1" u="sng" dirty="0">
                  <a:solidFill>
                    <a:srgbClr val="FFFFFF"/>
                  </a:solidFill>
                </a:rPr>
                <a:t>395 LOC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72F817-D1AE-944F-A9E0-4B9A5565F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950492"/>
            <a:ext cx="5410200" cy="1988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53253-0C71-3640-A14E-4A6D273081F3}"/>
              </a:ext>
            </a:extLst>
          </p:cNvPr>
          <p:cNvSpPr txBox="1"/>
          <p:nvPr/>
        </p:nvSpPr>
        <p:spPr>
          <a:xfrm>
            <a:off x="762000" y="2883753"/>
            <a:ext cx="5257800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65F7B-0D19-8047-8817-B913B1177D52}"/>
              </a:ext>
            </a:extLst>
          </p:cNvPr>
          <p:cNvSpPr txBox="1"/>
          <p:nvPr/>
        </p:nvSpPr>
        <p:spPr>
          <a:xfrm>
            <a:off x="762000" y="3733621"/>
            <a:ext cx="5410200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EED6C-5D41-724A-A32E-BF73D6F0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1C8181-0A21-5341-87D1-A69A774B7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934673"/>
              </p:ext>
            </p:extLst>
          </p:nvPr>
        </p:nvGraphicFramePr>
        <p:xfrm>
          <a:off x="457200" y="2803166"/>
          <a:ext cx="368471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653">
                  <a:extLst>
                    <a:ext uri="{9D8B030D-6E8A-4147-A177-3AD203B41FA5}">
                      <a16:colId xmlns:a16="http://schemas.microsoft.com/office/drawing/2014/main" val="3428804040"/>
                    </a:ext>
                  </a:extLst>
                </a:gridCol>
                <a:gridCol w="616522">
                  <a:extLst>
                    <a:ext uri="{9D8B030D-6E8A-4147-A177-3AD203B41FA5}">
                      <a16:colId xmlns:a16="http://schemas.microsoft.com/office/drawing/2014/main" val="1729827017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1824577435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1505204433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1693444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Abbr.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|V|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|E|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25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MiCo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</a:rPr>
                        <a:t>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952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Patent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2.7M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28M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400" kern="12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81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Youtube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Courier" pitchFamily="2" charset="0"/>
                        </a:rPr>
                        <a:t>Yo</a:t>
                      </a:r>
                      <a:endParaRPr lang="en-US" sz="1400" dirty="0">
                        <a:effectLst/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114M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64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ProteinDB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effectLst/>
                          <a:latin typeface="Courier" pitchFamily="2" charset="0"/>
                        </a:rPr>
                        <a:t>Pdb</a:t>
                      </a:r>
                      <a:endParaRPr lang="en-US" sz="1400" dirty="0">
                        <a:effectLst/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48M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387M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/>
                        <a:t>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193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3ED972-C7E5-1245-9462-2A74C3E9C908}"/>
              </a:ext>
            </a:extLst>
          </p:cNvPr>
          <p:cNvSpPr txBox="1"/>
          <p:nvPr/>
        </p:nvSpPr>
        <p:spPr>
          <a:xfrm>
            <a:off x="1080357" y="4723599"/>
            <a:ext cx="243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00" dirty="0"/>
              <a:t>Vertex-labeled</a:t>
            </a:r>
            <a:r>
              <a:rPr lang="zh-CN" altLang="en-US" sz="1700" dirty="0"/>
              <a:t> </a:t>
            </a:r>
            <a:r>
              <a:rPr lang="en-US" altLang="zh-CN" sz="1700" dirty="0"/>
              <a:t>Graphs</a:t>
            </a:r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110B1-83BD-FB43-B62B-35DC9788263B}"/>
              </a:ext>
            </a:extLst>
          </p:cNvPr>
          <p:cNvSpPr txBox="1"/>
          <p:nvPr/>
        </p:nvSpPr>
        <p:spPr>
          <a:xfrm>
            <a:off x="609601" y="1199912"/>
            <a:ext cx="46481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432FF"/>
                </a:solidFill>
                <a:latin typeface="Helvetica" pitchFamily="2" charset="0"/>
              </a:rPr>
              <a:t>CPU</a:t>
            </a:r>
            <a:r>
              <a:rPr lang="zh-CN" altLang="en-US" sz="1400" b="1" dirty="0">
                <a:solidFill>
                  <a:srgbClr val="0432FF"/>
                </a:solidFill>
                <a:latin typeface="Helvetica" pitchFamily="2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Helvetica" pitchFamily="2" charset="0"/>
              </a:rPr>
              <a:t>platform:</a:t>
            </a:r>
            <a:r>
              <a:rPr lang="zh-CN" altLang="en-US" sz="1400" b="1" dirty="0">
                <a:solidFill>
                  <a:srgbClr val="0432FF"/>
                </a:solidFill>
                <a:latin typeface="Helvetica" pitchFamily="2" charset="0"/>
              </a:rPr>
              <a:t> </a:t>
            </a:r>
            <a:endParaRPr lang="en-US" altLang="zh-CN" sz="1400" b="1" dirty="0">
              <a:solidFill>
                <a:srgbClr val="0432FF"/>
              </a:solidFill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Intel Xeon Gold 5120 CPU 2.2GHz, 2 sockets (14 cores each)</a:t>
            </a:r>
            <a:r>
              <a:rPr lang="en-US" altLang="zh-CN" sz="1400" dirty="0">
                <a:latin typeface="Helvetica" pitchFamily="2" charset="0"/>
              </a:rPr>
              <a:t>,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28-thread;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sz="1400" dirty="0">
                <a:latin typeface="Helvetica" pitchFamily="2" charset="0"/>
              </a:rPr>
              <a:t>190GB memory, and 3TB SSD</a:t>
            </a:r>
            <a:r>
              <a:rPr lang="en-US" altLang="zh-CN" sz="1400" dirty="0">
                <a:latin typeface="Helvetica" pitchFamily="2" charset="0"/>
              </a:rPr>
              <a:t>;</a:t>
            </a:r>
          </a:p>
          <a:p>
            <a:endParaRPr lang="en-US" altLang="zh-CN" sz="1400" dirty="0">
              <a:latin typeface="Helvetica" pitchFamily="2" charset="0"/>
            </a:endParaRPr>
          </a:p>
          <a:p>
            <a:r>
              <a:rPr lang="en-US" altLang="zh-CN" sz="1400" b="1" dirty="0">
                <a:solidFill>
                  <a:srgbClr val="00B050"/>
                </a:solidFill>
                <a:latin typeface="Helvetica" pitchFamily="2" charset="0"/>
              </a:rPr>
              <a:t>GPU</a:t>
            </a:r>
            <a:r>
              <a:rPr lang="zh-CN" altLang="en-US" sz="1400" b="1" dirty="0">
                <a:solidFill>
                  <a:srgbClr val="00B050"/>
                </a:solidFill>
                <a:latin typeface="Helvetica" pitchFamily="2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Helvetica" pitchFamily="2" charset="0"/>
              </a:rPr>
              <a:t>platform:</a:t>
            </a:r>
          </a:p>
          <a:p>
            <a:r>
              <a:rPr lang="en-US" altLang="zh-CN" sz="1400" dirty="0">
                <a:latin typeface="Helvetica" pitchFamily="2" charset="0"/>
              </a:rPr>
              <a:t>NVIDIA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Tesla V100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GPU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(32G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HBM2)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and</a:t>
            </a:r>
            <a:r>
              <a:rPr lang="zh-CN" altLang="en-US" sz="1400" dirty="0">
                <a:latin typeface="Helvetica" pitchFamily="2" charset="0"/>
              </a:rPr>
              <a:t> </a:t>
            </a:r>
            <a:endParaRPr lang="en-US" altLang="zh-CN" sz="1400" dirty="0">
              <a:latin typeface="Helvetica" pitchFamily="2" charset="0"/>
            </a:endParaRPr>
          </a:p>
          <a:p>
            <a:r>
              <a:rPr lang="en-US" altLang="zh-CN" sz="1400" dirty="0">
                <a:latin typeface="Helvetica" pitchFamily="2" charset="0"/>
              </a:rPr>
              <a:t>NVIDIA GTX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1080Ti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GPU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(11G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GDDR5X).</a:t>
            </a:r>
            <a:endParaRPr lang="en-US" sz="1400" dirty="0">
              <a:latin typeface="Helvetica" pitchFamily="2" charset="0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9963F09-4885-E44D-8CE6-B23F66FEF7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423591"/>
              </p:ext>
            </p:extLst>
          </p:nvPr>
        </p:nvGraphicFramePr>
        <p:xfrm>
          <a:off x="4967250" y="2800350"/>
          <a:ext cx="368471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653">
                  <a:extLst>
                    <a:ext uri="{9D8B030D-6E8A-4147-A177-3AD203B41FA5}">
                      <a16:colId xmlns:a16="http://schemas.microsoft.com/office/drawing/2014/main" val="3428804040"/>
                    </a:ext>
                  </a:extLst>
                </a:gridCol>
                <a:gridCol w="616522">
                  <a:extLst>
                    <a:ext uri="{9D8B030D-6E8A-4147-A177-3AD203B41FA5}">
                      <a16:colId xmlns:a16="http://schemas.microsoft.com/office/drawing/2014/main" val="1729827017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1824577435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1505204433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1693444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Abbr.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|V|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|E|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25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LiveJournal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Courier" pitchFamily="2" charset="0"/>
                        </a:rPr>
                        <a:t>Lj</a:t>
                      </a:r>
                      <a:endParaRPr lang="en-US" sz="1400" dirty="0">
                        <a:effectLst/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4.8M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0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Orkut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ourier" pitchFamily="2" charset="0"/>
                        </a:rPr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234M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459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ourier" pitchFamily="2" charset="0"/>
                        </a:rPr>
                        <a:t>Tw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2</a:t>
                      </a:r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1M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effectLst/>
                          <a:latin typeface="Helvetica" pitchFamily="2" charset="0"/>
                        </a:rPr>
                        <a:t>530</a:t>
                      </a:r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M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50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Gsh-2015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effectLst/>
                          <a:latin typeface="Courier" pitchFamily="2" charset="0"/>
                        </a:rPr>
                        <a:t>gsh</a:t>
                      </a:r>
                      <a:endParaRPr lang="en-US" sz="1400" dirty="0">
                        <a:effectLst/>
                        <a:latin typeface="Couri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988M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effectLst/>
                          <a:latin typeface="Helvetica" pitchFamily="2" charset="0"/>
                        </a:rPr>
                        <a:t>51B</a:t>
                      </a:r>
                      <a:endParaRPr lang="en-US" sz="14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193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14D6D1-6B9F-2E4D-8A53-BB585F79D8E4}"/>
              </a:ext>
            </a:extLst>
          </p:cNvPr>
          <p:cNvSpPr txBox="1"/>
          <p:nvPr/>
        </p:nvSpPr>
        <p:spPr>
          <a:xfrm>
            <a:off x="5590408" y="4723598"/>
            <a:ext cx="243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00" dirty="0"/>
              <a:t>Unlabeled</a:t>
            </a:r>
            <a:r>
              <a:rPr lang="zh-CN" altLang="en-US" sz="1700" dirty="0"/>
              <a:t> </a:t>
            </a:r>
            <a:r>
              <a:rPr lang="en-US" altLang="zh-CN" sz="1700" dirty="0"/>
              <a:t>Graphs</a:t>
            </a:r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C43CC-EF44-4641-98F7-1C3198564546}"/>
              </a:ext>
            </a:extLst>
          </p:cNvPr>
          <p:cNvSpPr txBox="1"/>
          <p:nvPr/>
        </p:nvSpPr>
        <p:spPr>
          <a:xfrm>
            <a:off x="5742806" y="1199912"/>
            <a:ext cx="32487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</a:rPr>
              <a:t>GPM Applications:</a:t>
            </a:r>
            <a:endParaRPr lang="en-US" altLang="zh-CN" sz="1400" dirty="0"/>
          </a:p>
          <a:p>
            <a:r>
              <a:rPr lang="en-US" altLang="zh-CN" sz="1400" dirty="0"/>
              <a:t>TC	Triangle</a:t>
            </a:r>
            <a:r>
              <a:rPr lang="zh-CN" altLang="en-US" sz="1400" dirty="0"/>
              <a:t> </a:t>
            </a:r>
            <a:r>
              <a:rPr lang="en-US" altLang="zh-CN" sz="1400" dirty="0"/>
              <a:t>Counting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r>
              <a:rPr lang="en-US" altLang="zh-CN" sz="1400" dirty="0"/>
              <a:t>CL	Clique</a:t>
            </a:r>
            <a:r>
              <a:rPr lang="zh-CN" altLang="en-US" sz="1400" dirty="0"/>
              <a:t> </a:t>
            </a:r>
            <a:r>
              <a:rPr lang="en-US" altLang="zh-CN" sz="1400" dirty="0"/>
              <a:t>Listing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r>
              <a:rPr lang="en-US" altLang="zh-CN" sz="1400" dirty="0"/>
              <a:t>MC	Motif</a:t>
            </a:r>
            <a:r>
              <a:rPr lang="zh-CN" altLang="en-US" sz="1400" dirty="0"/>
              <a:t> </a:t>
            </a:r>
            <a:r>
              <a:rPr lang="en-US" altLang="zh-CN" sz="1400" dirty="0"/>
              <a:t>Counting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r>
              <a:rPr lang="en-US" altLang="zh-CN" sz="1400" dirty="0"/>
              <a:t>FSM	Frequent</a:t>
            </a:r>
            <a:r>
              <a:rPr lang="zh-CN" altLang="en-US" sz="1400" dirty="0"/>
              <a:t> </a:t>
            </a:r>
            <a:r>
              <a:rPr lang="en-US" altLang="zh-CN" sz="1400" dirty="0"/>
              <a:t>Subgraph</a:t>
            </a:r>
            <a:r>
              <a:rPr lang="zh-CN" altLang="en-US" sz="1400" dirty="0"/>
              <a:t> </a:t>
            </a:r>
            <a:r>
              <a:rPr lang="en-US" altLang="zh-CN" sz="1400" dirty="0"/>
              <a:t>Mining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8098D-46D6-0A46-8DDE-D93A62AD29FD}"/>
              </a:ext>
            </a:extLst>
          </p:cNvPr>
          <p:cNvSpPr txBox="1"/>
          <p:nvPr/>
        </p:nvSpPr>
        <p:spPr>
          <a:xfrm>
            <a:off x="235726" y="3488633"/>
            <a:ext cx="4107674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7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60E1B4-F57F-4146-997C-9E71C75B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00471"/>
            <a:ext cx="6583679" cy="2950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231C6-0C06-A04C-91F5-E657F6AA7ED8}"/>
              </a:ext>
            </a:extLst>
          </p:cNvPr>
          <p:cNvSpPr txBox="1"/>
          <p:nvPr/>
        </p:nvSpPr>
        <p:spPr>
          <a:xfrm>
            <a:off x="6400800" y="4454664"/>
            <a:ext cx="213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TC: Triangle</a:t>
            </a:r>
            <a:r>
              <a:rPr lang="zh-CN" altLang="en-US" sz="1000" dirty="0"/>
              <a:t> </a:t>
            </a:r>
            <a:r>
              <a:rPr lang="en-US" altLang="zh-CN" sz="1000" dirty="0"/>
              <a:t>Counting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CL: Clique</a:t>
            </a:r>
            <a:r>
              <a:rPr lang="zh-CN" altLang="en-US" sz="1000" dirty="0"/>
              <a:t> </a:t>
            </a:r>
            <a:r>
              <a:rPr lang="en-US" altLang="zh-CN" sz="1000" dirty="0"/>
              <a:t>Listing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MC: Motif</a:t>
            </a:r>
            <a:r>
              <a:rPr lang="zh-CN" altLang="en-US" sz="1000" dirty="0"/>
              <a:t> </a:t>
            </a:r>
            <a:r>
              <a:rPr lang="en-US" altLang="zh-CN" sz="1000" dirty="0"/>
              <a:t>Counting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FSM: Frequent</a:t>
            </a:r>
            <a:r>
              <a:rPr lang="zh-CN" altLang="en-US" sz="1000" dirty="0"/>
              <a:t> </a:t>
            </a:r>
            <a:r>
              <a:rPr lang="en-US" altLang="zh-CN" sz="1000" dirty="0"/>
              <a:t>Subgraph</a:t>
            </a:r>
            <a:r>
              <a:rPr lang="zh-CN" altLang="en-US" sz="1000" dirty="0"/>
              <a:t> </a:t>
            </a:r>
            <a:r>
              <a:rPr lang="en-US" altLang="zh-CN" sz="1000" dirty="0"/>
              <a:t>Mining</a:t>
            </a:r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A40A4-A422-8843-81AC-CE1BD02D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686800" cy="857250"/>
          </a:xfrm>
        </p:spPr>
        <p:txBody>
          <a:bodyPr>
            <a:normAutofit/>
          </a:bodyPr>
          <a:lstStyle/>
          <a:p>
            <a:r>
              <a:rPr lang="en-US" altLang="zh-CN" dirty="0"/>
              <a:t>Comparing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0DF91-3C0A-8C46-982E-EFD5148DC566}"/>
              </a:ext>
            </a:extLst>
          </p:cNvPr>
          <p:cNvSpPr txBox="1"/>
          <p:nvPr/>
        </p:nvSpPr>
        <p:spPr>
          <a:xfrm>
            <a:off x="3163787" y="4606332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graph:</a:t>
            </a:r>
            <a:r>
              <a:rPr lang="zh-CN" altLang="en-US" dirty="0"/>
              <a:t> </a:t>
            </a:r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Patent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98EE8D-5661-A144-B78B-38EFE56ECB2F}"/>
              </a:ext>
            </a:extLst>
          </p:cNvPr>
          <p:cNvSpPr/>
          <p:nvPr/>
        </p:nvSpPr>
        <p:spPr>
          <a:xfrm>
            <a:off x="152400" y="4655904"/>
            <a:ext cx="2895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Intel Xeon Gold 5120 CPU 2.2GHz, 2 sockets (14 cores each), 190GB memory, and 3TB SSD</a:t>
            </a:r>
            <a:endParaRPr lang="en-US" sz="1000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184758-D375-FE45-8688-F38BEB98C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428750"/>
            <a:ext cx="6583679" cy="3012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670BE-5AAC-454E-B930-8D98B89CA4A4}"/>
              </a:ext>
            </a:extLst>
          </p:cNvPr>
          <p:cNvSpPr txBox="1"/>
          <p:nvPr/>
        </p:nvSpPr>
        <p:spPr>
          <a:xfrm>
            <a:off x="5650280" y="1440055"/>
            <a:ext cx="1817320" cy="46166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472B169-73A4-D543-825C-2A2A5F5B00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43553"/>
              </p:ext>
            </p:extLst>
          </p:nvPr>
        </p:nvGraphicFramePr>
        <p:xfrm>
          <a:off x="304800" y="2666121"/>
          <a:ext cx="8534400" cy="60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692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6" grpId="0">
        <p:bldAsOne/>
      </p:bldGraphic>
      <p:bldGraphic spid="6" grpId="1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71A1-608C-E94F-9475-F273789E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Pangolin:</a:t>
            </a:r>
            <a:r>
              <a:rPr lang="zh-CN" altLang="en-US" dirty="0"/>
              <a:t> </a:t>
            </a:r>
            <a:r>
              <a:rPr lang="en-US" dirty="0"/>
              <a:t>GPU Speedup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707733-0FEA-A646-92D5-58209441F9C3}"/>
              </a:ext>
            </a:extLst>
          </p:cNvPr>
          <p:cNvSpPr/>
          <p:nvPr/>
        </p:nvSpPr>
        <p:spPr>
          <a:xfrm>
            <a:off x="0" y="401955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Speedup of Pangolin on GPU over Pangolin on 28-thread CPU*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18A2C-9FD1-2447-814E-DFE9AA78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1200150"/>
            <a:ext cx="4584700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B9C732-5684-7749-87F1-C1879A4CD890}"/>
              </a:ext>
            </a:extLst>
          </p:cNvPr>
          <p:cNvSpPr/>
          <p:nvPr/>
        </p:nvSpPr>
        <p:spPr>
          <a:xfrm>
            <a:off x="152400" y="1432123"/>
            <a:ext cx="1752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Helvetica" pitchFamily="2" charset="0"/>
              </a:rPr>
              <a:t>GPU</a:t>
            </a:r>
            <a:r>
              <a:rPr lang="zh-CN" altLang="en-US" sz="1400" b="1" dirty="0">
                <a:solidFill>
                  <a:srgbClr val="00B050"/>
                </a:solidFill>
                <a:latin typeface="Helvetica" pitchFamily="2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Helvetica" pitchFamily="2" charset="0"/>
              </a:rPr>
              <a:t>platforms:</a:t>
            </a:r>
          </a:p>
          <a:p>
            <a:endParaRPr lang="en-US" altLang="zh-CN" sz="1400" dirty="0">
              <a:latin typeface="Helvetica" pitchFamily="2" charset="0"/>
            </a:endParaRPr>
          </a:p>
          <a:p>
            <a:r>
              <a:rPr lang="en-US" altLang="zh-CN" sz="1400" dirty="0">
                <a:latin typeface="Helvetica" pitchFamily="2" charset="0"/>
              </a:rPr>
              <a:t>Tesla V100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GPU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(32G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HBM2)</a:t>
            </a:r>
            <a:r>
              <a:rPr lang="zh-CN" altLang="en-US" sz="1400" dirty="0">
                <a:latin typeface="Helvetica" pitchFamily="2" charset="0"/>
              </a:rPr>
              <a:t> </a:t>
            </a:r>
            <a:endParaRPr lang="en-US" altLang="zh-CN" sz="1400" dirty="0">
              <a:latin typeface="Helvetica" pitchFamily="2" charset="0"/>
            </a:endParaRPr>
          </a:p>
          <a:p>
            <a:endParaRPr lang="en-US" altLang="zh-CN" sz="1400" dirty="0">
              <a:latin typeface="Helvetica" pitchFamily="2" charset="0"/>
            </a:endParaRPr>
          </a:p>
          <a:p>
            <a:r>
              <a:rPr lang="en-US" altLang="zh-CN" sz="1400" dirty="0">
                <a:latin typeface="Helvetica" pitchFamily="2" charset="0"/>
              </a:rPr>
              <a:t>GTX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1080Ti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GPU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(11G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GDDR5X).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E6CA83-1CC7-6F48-A857-4049F3E2A098}"/>
              </a:ext>
            </a:extLst>
          </p:cNvPr>
          <p:cNvSpPr txBox="1"/>
          <p:nvPr/>
        </p:nvSpPr>
        <p:spPr>
          <a:xfrm>
            <a:off x="6400800" y="4454664"/>
            <a:ext cx="213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TC: Triangle</a:t>
            </a:r>
            <a:r>
              <a:rPr lang="zh-CN" altLang="en-US" sz="1000" dirty="0"/>
              <a:t> </a:t>
            </a:r>
            <a:r>
              <a:rPr lang="en-US" altLang="zh-CN" sz="1000" dirty="0"/>
              <a:t>Counting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CL: Clique</a:t>
            </a:r>
            <a:r>
              <a:rPr lang="zh-CN" altLang="en-US" sz="1000" dirty="0"/>
              <a:t> </a:t>
            </a:r>
            <a:r>
              <a:rPr lang="en-US" altLang="zh-CN" sz="1000" dirty="0"/>
              <a:t>Listing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MC: Motif</a:t>
            </a:r>
            <a:r>
              <a:rPr lang="zh-CN" altLang="en-US" sz="1000" dirty="0"/>
              <a:t> </a:t>
            </a:r>
            <a:r>
              <a:rPr lang="en-US" altLang="zh-CN" sz="1000" dirty="0"/>
              <a:t>Counting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FSM: Frequent</a:t>
            </a:r>
            <a:r>
              <a:rPr lang="zh-CN" altLang="en-US" sz="1000" dirty="0"/>
              <a:t> </a:t>
            </a:r>
            <a:r>
              <a:rPr lang="en-US" altLang="zh-CN" sz="1000" dirty="0"/>
              <a:t>Subgraph</a:t>
            </a:r>
            <a:r>
              <a:rPr lang="zh-CN" altLang="en-US" sz="1000" dirty="0"/>
              <a:t> </a:t>
            </a:r>
            <a:r>
              <a:rPr lang="en-US" altLang="zh-CN" sz="1000" dirty="0"/>
              <a:t>Mining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627E1-92F7-7641-BCED-23D373E07014}"/>
              </a:ext>
            </a:extLst>
          </p:cNvPr>
          <p:cNvSpPr txBox="1"/>
          <p:nvPr/>
        </p:nvSpPr>
        <p:spPr>
          <a:xfrm>
            <a:off x="3163787" y="4606332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graph:</a:t>
            </a:r>
            <a:r>
              <a:rPr lang="zh-CN" altLang="en-US" dirty="0"/>
              <a:t> </a:t>
            </a:r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Patent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4FE1A1-5AAD-F842-B29B-EB7E14418820}"/>
              </a:ext>
            </a:extLst>
          </p:cNvPr>
          <p:cNvGrpSpPr/>
          <p:nvPr/>
        </p:nvGrpSpPr>
        <p:grpSpPr>
          <a:xfrm>
            <a:off x="914400" y="3280093"/>
            <a:ext cx="7315200" cy="602733"/>
            <a:chOff x="8334" y="0"/>
            <a:chExt cx="8526065" cy="60273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2753E8B-6C15-C04C-8808-74639550B8B7}"/>
                </a:ext>
              </a:extLst>
            </p:cNvPr>
            <p:cNvSpPr/>
            <p:nvPr/>
          </p:nvSpPr>
          <p:spPr>
            <a:xfrm>
              <a:off x="8334" y="0"/>
              <a:ext cx="8526065" cy="602733"/>
            </a:xfrm>
            <a:prstGeom prst="roundRect">
              <a:avLst>
                <a:gd name="adj" fmla="val 10000"/>
              </a:avLst>
            </a:prstGeom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98701D17-57AD-684C-9D52-0778B2385C1F}"/>
                </a:ext>
              </a:extLst>
            </p:cNvPr>
            <p:cNvSpPr txBox="1"/>
            <p:nvPr/>
          </p:nvSpPr>
          <p:spPr>
            <a:xfrm>
              <a:off x="25987" y="17653"/>
              <a:ext cx="8490759" cy="567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300" kern="1200" dirty="0"/>
                <a:t>Geomean</a:t>
              </a:r>
              <a:r>
                <a:rPr lang="zh-CN" altLang="en-US" sz="2300" kern="1200" dirty="0"/>
                <a:t> </a:t>
              </a:r>
              <a:r>
                <a:rPr lang="en-US" altLang="zh-CN" sz="2300" kern="1200" dirty="0"/>
                <a:t>speedup</a:t>
              </a:r>
              <a:r>
                <a:rPr lang="zh-CN" altLang="en-US" sz="2300" kern="1200" dirty="0"/>
                <a:t> </a:t>
              </a:r>
              <a:r>
                <a:rPr lang="en-US" altLang="zh-CN" sz="2300" kern="1200" dirty="0"/>
                <a:t>of</a:t>
              </a:r>
              <a:r>
                <a:rPr lang="zh-CN" altLang="en-US" sz="2300" kern="1200" dirty="0"/>
                <a:t> </a:t>
              </a:r>
              <a:r>
                <a:rPr lang="en-US" altLang="zh-CN" sz="2300" b="1" dirty="0"/>
                <a:t>15</a:t>
              </a:r>
              <a:r>
                <a:rPr lang="en-US" altLang="zh-CN" sz="2300" b="1" kern="1200" dirty="0"/>
                <a:t>x</a:t>
              </a:r>
              <a:r>
                <a:rPr lang="zh-CN" altLang="en-US" sz="2300" kern="1200" dirty="0"/>
                <a:t> </a:t>
              </a:r>
              <a:r>
                <a:rPr lang="en-US" altLang="zh-CN" sz="2300" dirty="0"/>
                <a:t>on</a:t>
              </a:r>
              <a:r>
                <a:rPr lang="zh-CN" altLang="en-US" sz="2300" dirty="0"/>
                <a:t> </a:t>
              </a:r>
              <a:r>
                <a:rPr lang="en-US" altLang="zh-CN" sz="2300" dirty="0"/>
                <a:t>V100</a:t>
              </a:r>
              <a:r>
                <a:rPr lang="zh-CN" altLang="en-US" sz="2300" dirty="0"/>
                <a:t> </a:t>
              </a:r>
              <a:r>
                <a:rPr lang="en-US" altLang="zh-CN" sz="2300" kern="1200" dirty="0"/>
                <a:t>over</a:t>
              </a:r>
              <a:r>
                <a:rPr lang="zh-CN" altLang="en-US" sz="2300" kern="1200" dirty="0"/>
                <a:t> </a:t>
              </a:r>
              <a:r>
                <a:rPr lang="en-US" altLang="zh-CN" sz="2300" dirty="0"/>
                <a:t>multi-core</a:t>
              </a:r>
              <a:r>
                <a:rPr lang="zh-CN" altLang="en-US" sz="2300" dirty="0"/>
                <a:t> </a:t>
              </a:r>
              <a:r>
                <a:rPr lang="en-US" altLang="zh-CN" sz="2300" dirty="0"/>
                <a:t>CPU</a:t>
              </a: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58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65E6-5096-9747-B2BF-706CF572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213A9-E34B-AD4A-9A1A-5FD2F001F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36385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Pan</a:t>
            </a:r>
            <a:r>
              <a:rPr lang="en-US" altLang="zh-CN" dirty="0"/>
              <a:t>golin: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432FF"/>
                </a:solidFill>
              </a:rPr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432FF"/>
                </a:solidFill>
              </a:rPr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lvl="1"/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enable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optimizations</a:t>
            </a:r>
          </a:p>
          <a:p>
            <a:pPr lvl="1"/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exploit</a:t>
            </a:r>
            <a:r>
              <a:rPr lang="zh-CN" altLang="en-US" dirty="0"/>
              <a:t> </a:t>
            </a:r>
            <a:r>
              <a:rPr lang="en-US" altLang="zh-CN" dirty="0"/>
              <a:t>underlying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</a:p>
          <a:p>
            <a:pPr lvl="1"/>
            <a:endParaRPr lang="en-US" altLang="zh-CN" sz="1400" dirty="0"/>
          </a:p>
          <a:p>
            <a:r>
              <a:rPr lang="en-US" altLang="zh-CN" dirty="0"/>
              <a:t>Compared to</a:t>
            </a:r>
            <a:r>
              <a:rPr lang="zh-CN" altLang="en-US" dirty="0"/>
              <a:t> </a:t>
            </a:r>
            <a:r>
              <a:rPr lang="en-US" altLang="zh-CN" dirty="0"/>
              <a:t>hand-optimized</a:t>
            </a:r>
            <a:r>
              <a:rPr lang="zh-CN" altLang="en-US" dirty="0"/>
              <a:t> </a:t>
            </a:r>
            <a:r>
              <a:rPr lang="en-US" altLang="zh-CN" dirty="0"/>
              <a:t>implementations: less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effort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sz="1400" dirty="0"/>
          </a:p>
          <a:p>
            <a:r>
              <a:rPr lang="en-US" altLang="zh-CN" dirty="0"/>
              <a:t>Compared to</a:t>
            </a:r>
            <a:r>
              <a:rPr lang="zh-CN" altLang="en-US" dirty="0"/>
              <a:t>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systems: orders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magnitude</a:t>
            </a:r>
            <a:r>
              <a:rPr lang="zh-CN" altLang="en-US" dirty="0"/>
              <a:t> </a:t>
            </a:r>
            <a:r>
              <a:rPr lang="en-US" altLang="zh-CN" dirty="0"/>
              <a:t>faster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6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DEDA-1FAD-4842-B919-F11E34D5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23622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3DE3A-44AF-8249-8DE5-2239E192D362}"/>
              </a:ext>
            </a:extLst>
          </p:cNvPr>
          <p:cNvSpPr txBox="1"/>
          <p:nvPr/>
        </p:nvSpPr>
        <p:spPr>
          <a:xfrm>
            <a:off x="230983" y="2571750"/>
            <a:ext cx="891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Code</a:t>
            </a:r>
            <a:r>
              <a:rPr lang="zh-CN" altLang="en-US" sz="1600" dirty="0"/>
              <a:t> </a:t>
            </a:r>
            <a:r>
              <a:rPr lang="en-US" altLang="zh-CN" sz="1600" dirty="0"/>
              <a:t>release:</a:t>
            </a:r>
            <a:r>
              <a:rPr lang="zh-CN" altLang="en-US" sz="1600" dirty="0"/>
              <a:t> </a:t>
            </a:r>
            <a:r>
              <a:rPr lang="en-US" altLang="zh-CN" sz="1600" dirty="0">
                <a:hlinkClick r:id="rId2"/>
              </a:rPr>
              <a:t>https://github.com/IntelligentSoftwareSystems/Galois/tree/master/lonestar/mining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37342-FE1A-EE4F-A81C-1412B542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91" y="3409950"/>
            <a:ext cx="1008234" cy="1080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CB986-8A16-C944-86FE-843F99DD7CF1}"/>
              </a:ext>
            </a:extLst>
          </p:cNvPr>
          <p:cNvSpPr txBox="1"/>
          <p:nvPr/>
        </p:nvSpPr>
        <p:spPr>
          <a:xfrm>
            <a:off x="4774541" y="4477295"/>
            <a:ext cx="12153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/>
              <a:t>Gurbinder</a:t>
            </a:r>
            <a:r>
              <a:rPr lang="en-US" sz="1300" dirty="0"/>
              <a:t> Gill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0E277-A7CC-3747-B05F-7CD0F035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91" y="3409949"/>
            <a:ext cx="1067345" cy="1067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B6DCF0-BEAB-2644-A601-F0F857BF6CE2}"/>
              </a:ext>
            </a:extLst>
          </p:cNvPr>
          <p:cNvSpPr txBox="1"/>
          <p:nvPr/>
        </p:nvSpPr>
        <p:spPr>
          <a:xfrm>
            <a:off x="2801312" y="4490298"/>
            <a:ext cx="14847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Roshan </a:t>
            </a:r>
            <a:r>
              <a:rPr lang="en-US" sz="1300" dirty="0" err="1"/>
              <a:t>Dathathri</a:t>
            </a:r>
            <a:endParaRPr lang="en-US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F1A64-F04F-514B-8C24-6392B3BD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15" y="3386547"/>
            <a:ext cx="1067346" cy="1076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DEC9C-2E02-5B43-AE5B-F03E7F092B4B}"/>
              </a:ext>
            </a:extLst>
          </p:cNvPr>
          <p:cNvSpPr txBox="1"/>
          <p:nvPr/>
        </p:nvSpPr>
        <p:spPr>
          <a:xfrm>
            <a:off x="6629400" y="4490298"/>
            <a:ext cx="1287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00"/>
            </a:lvl1pPr>
          </a:lstStyle>
          <a:p>
            <a:r>
              <a:rPr lang="en-US" dirty="0"/>
              <a:t>Keshav </a:t>
            </a:r>
            <a:r>
              <a:rPr lang="en-US" dirty="0" err="1"/>
              <a:t>Pingali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AAD6D1-45A4-9A4F-9637-7399D0AB5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607" y="3409949"/>
            <a:ext cx="1067345" cy="1067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2DE05-C53D-6445-BD82-32AC3B546FFE}"/>
              </a:ext>
            </a:extLst>
          </p:cNvPr>
          <p:cNvSpPr txBox="1"/>
          <p:nvPr/>
        </p:nvSpPr>
        <p:spPr>
          <a:xfrm>
            <a:off x="1211387" y="4477295"/>
            <a:ext cx="11128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/>
              <a:t>Xuhao</a:t>
            </a:r>
            <a:r>
              <a:rPr lang="zh-CN" altLang="en-US" sz="1300" dirty="0"/>
              <a:t> </a:t>
            </a:r>
            <a:r>
              <a:rPr lang="en-US" altLang="zh-CN" sz="1300" dirty="0"/>
              <a:t>Chen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95487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F4127-A18E-FA43-8372-DA1F6B27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Graph Pattern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r>
              <a:rPr lang="zh-CN" altLang="en-US" dirty="0"/>
              <a:t> </a:t>
            </a:r>
            <a:r>
              <a:rPr lang="en-US" altLang="zh-CN" dirty="0"/>
              <a:t>(GPM)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E6AE-FE2C-7F40-BEFB-BEFA82C95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188595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Finding subgraphs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:r>
                  <a:rPr lang="en-US" altLang="zh-CN" sz="3100" b="1" i="1" dirty="0">
                    <a:solidFill>
                      <a:srgbClr val="0000FF"/>
                    </a:solidFill>
                    <a:latin typeface="Candara" panose="020E0502030303020204" pitchFamily="34" charset="0"/>
                  </a:rPr>
                  <a:t>patterns</a:t>
                </a:r>
                <a:r>
                  <a:rPr lang="en-US" altLang="zh-CN" dirty="0"/>
                  <a:t>)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rgbClr val="C00000"/>
                    </a:solidFill>
                  </a:rPr>
                  <a:t>interest</a:t>
                </a:r>
                <a:r>
                  <a:rPr lang="en-US" dirty="0"/>
                  <a:t> in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dirty="0"/>
                  <a:t>(labeled) input graph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2C45C0"/>
                    </a:solidFill>
                  </a:rPr>
                  <a:t>Pattern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-</a:t>
                </a:r>
                <a:r>
                  <a:rPr lang="zh-CN" altLang="en-US" dirty="0"/>
                  <a:t> </a:t>
                </a:r>
                <a:r>
                  <a:rPr lang="en-US" dirty="0"/>
                  <a:t>template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subgraph</a:t>
                </a:r>
                <a:endParaRPr lang="en-US" dirty="0"/>
              </a:p>
              <a:p>
                <a:pPr lvl="1"/>
                <a:r>
                  <a:rPr lang="en-US" dirty="0"/>
                  <a:t>Captures subgraph structure </a:t>
                </a:r>
                <a:r>
                  <a:rPr lang="en-US" altLang="zh-CN" dirty="0"/>
                  <a:t>(</a:t>
                </a:r>
                <a:r>
                  <a:rPr lang="en-US" dirty="0"/>
                  <a:t>and labelling</a:t>
                </a:r>
                <a:r>
                  <a:rPr lang="en-US" altLang="zh-CN" dirty="0"/>
                  <a:t>)</a:t>
                </a:r>
                <a:endParaRPr lang="en-US" dirty="0"/>
              </a:p>
              <a:p>
                <a:r>
                  <a:rPr lang="en-US" dirty="0">
                    <a:solidFill>
                      <a:srgbClr val="2C45C0"/>
                    </a:solidFill>
                  </a:rPr>
                  <a:t>Embedding</a:t>
                </a:r>
                <a:r>
                  <a:rPr lang="en-US" dirty="0"/>
                  <a:t> - instance </a:t>
                </a:r>
                <a:r>
                  <a:rPr lang="en-US" altLang="zh-CN" dirty="0"/>
                  <a:t>(occurrence)</a:t>
                </a:r>
                <a:r>
                  <a:rPr lang="zh-CN" altLang="en-US" dirty="0"/>
                  <a:t> </a:t>
                </a:r>
                <a:r>
                  <a:rPr lang="en-US" dirty="0"/>
                  <a:t>of </a:t>
                </a:r>
                <a:r>
                  <a:rPr lang="en-US" altLang="zh-CN" dirty="0"/>
                  <a:t>the</a:t>
                </a:r>
                <a:r>
                  <a:rPr lang="en-US" dirty="0"/>
                  <a:t> pattern</a:t>
                </a:r>
              </a:p>
              <a:p>
                <a:pPr lvl="1"/>
                <a:r>
                  <a:rPr lang="en-US" altLang="zh-CN" dirty="0"/>
                  <a:t>V</a:t>
                </a:r>
                <a:r>
                  <a:rPr lang="en-US" dirty="0"/>
                  <a:t>ertices and edges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input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graph</a:t>
                </a:r>
                <a:r>
                  <a:rPr lang="zh-CN" altLang="en-US" dirty="0"/>
                  <a:t>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solidFill>
                      <a:schemeClr val="bg1"/>
                    </a:solidFill>
                  </a:rPr>
                  <a:t>Support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-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measure of the frequency of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pattern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in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graph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E6AE-FE2C-7F40-BEFB-BEFA82C95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1885950"/>
              </a:xfrm>
              <a:blipFill>
                <a:blip r:embed="rId4"/>
                <a:stretch>
                  <a:fillRect l="-617" t="-4667" b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8B2D809-BCA7-AB46-B575-355E2AE32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44600"/>
            <a:ext cx="5029200" cy="11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D099B-B0C5-1541-92CE-82CD0B761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36" y="1662615"/>
            <a:ext cx="2181303" cy="3105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2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55BA-CB1A-E647-9D8C-E56EA8E6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686800" cy="857250"/>
          </a:xfrm>
        </p:spPr>
        <p:txBody>
          <a:bodyPr>
            <a:normAutofit/>
          </a:bodyPr>
          <a:lstStyle/>
          <a:p>
            <a:r>
              <a:rPr lang="en-US" dirty="0"/>
              <a:t>State of the Art: </a:t>
            </a:r>
            <a:r>
              <a:rPr lang="en-US" altLang="zh-CN" dirty="0"/>
              <a:t>Hand-written</a:t>
            </a:r>
            <a:r>
              <a:rPr lang="zh-CN" altLang="en-US" dirty="0"/>
              <a:t> </a:t>
            </a:r>
            <a:r>
              <a:rPr lang="en-US" altLang="zh-CN" dirty="0"/>
              <a:t>Solvers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68FFC5-8185-BF47-BB05-69B50B09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3638550"/>
            <a:ext cx="2667000" cy="1504950"/>
          </a:xfrm>
        </p:spPr>
        <p:txBody>
          <a:bodyPr>
            <a:normAutofit fontScale="40000" lnSpcReduction="20000"/>
          </a:bodyPr>
          <a:lstStyle/>
          <a:p>
            <a:pPr marL="0" indent="-180000">
              <a:buFont typeface="+mj-lt"/>
              <a:buAutoNum type="arabicParenR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Triangle Counting (TC)</a:t>
            </a:r>
          </a:p>
          <a:p>
            <a:pPr marL="0" indent="-180000">
              <a:buFont typeface="+mj-lt"/>
              <a:buAutoNum type="arabicParenR"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buFont typeface="+mj-lt"/>
              <a:buAutoNum type="arabicParenR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Clique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isting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(CL)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buFont typeface="+mj-lt"/>
              <a:buAutoNum type="arabicParenR"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buFont typeface="+mj-lt"/>
              <a:buAutoNum type="arabicParenR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Motif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ounting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(MC)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buFont typeface="+mj-lt"/>
              <a:buAutoNum type="arabicParenR"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buFont typeface="+mj-lt"/>
              <a:buAutoNum type="arabicParenR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ubgraph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ining (FSM)</a:t>
            </a:r>
          </a:p>
        </p:txBody>
      </p:sp>
      <p:graphicFrame>
        <p:nvGraphicFramePr>
          <p:cNvPr id="8" name="Shape 426">
            <a:extLst>
              <a:ext uri="{FF2B5EF4-FFF2-40B4-BE49-F238E27FC236}">
                <a16:creationId xmlns:a16="http://schemas.microsoft.com/office/drawing/2014/main" id="{5D4A8C5B-5F79-8744-A360-4CA76B8BE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4631"/>
              </p:ext>
            </p:extLst>
          </p:nvPr>
        </p:nvGraphicFramePr>
        <p:xfrm>
          <a:off x="337374" y="1299472"/>
          <a:ext cx="7315200" cy="18057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9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51685824"/>
                    </a:ext>
                  </a:extLst>
                </a:gridCol>
              </a:tblGrid>
              <a:tr h="8913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Easy to Code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Transparent </a:t>
                      </a:r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Parallelism</a:t>
                      </a:r>
                      <a:endParaRPr lang="en-GB" sz="1800" dirty="0">
                        <a:solidFill>
                          <a:srgbClr val="FFFFFF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Optimization Flexibility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Efficient Implementation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3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Hand-written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Solvers</a:t>
                      </a:r>
                      <a:endParaRPr lang="en-GB" sz="1800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Shape 400">
            <a:extLst>
              <a:ext uri="{FF2B5EF4-FFF2-40B4-BE49-F238E27FC236}">
                <a16:creationId xmlns:a16="http://schemas.microsoft.com/office/drawing/2014/main" id="{56E5B929-A3B6-9A4A-89EE-A079D14611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848600" y="2167192"/>
            <a:ext cx="10668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C1AFF5-A243-0A4F-9C5A-B744AA8EFC10}"/>
              </a:ext>
            </a:extLst>
          </p:cNvPr>
          <p:cNvSpPr/>
          <p:nvPr/>
        </p:nvSpPr>
        <p:spPr>
          <a:xfrm>
            <a:off x="4459618" y="3638550"/>
            <a:ext cx="4684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TriCore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Parallel Triangle Counting on GPUs, SC, 2018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Listing k-cliques in Sparse Real-World Graphs, WWW 2018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Graphlet Counting for Large Networks.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ICDM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A Distributed Approach for Graph Mining in Massive Networks, Data Min.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3BA2-8077-004B-A53E-EEB86191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of the Art: </a:t>
            </a: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graphicFrame>
        <p:nvGraphicFramePr>
          <p:cNvPr id="6" name="Shape 426">
            <a:extLst>
              <a:ext uri="{FF2B5EF4-FFF2-40B4-BE49-F238E27FC236}">
                <a16:creationId xmlns:a16="http://schemas.microsoft.com/office/drawing/2014/main" id="{790EFA12-42C8-F844-8235-FD135D7AB7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325190"/>
              </p:ext>
            </p:extLst>
          </p:nvPr>
        </p:nvGraphicFramePr>
        <p:xfrm>
          <a:off x="337374" y="1299472"/>
          <a:ext cx="7315200" cy="27201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9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51685824"/>
                    </a:ext>
                  </a:extLst>
                </a:gridCol>
              </a:tblGrid>
              <a:tr h="8913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Easy to Code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Transparent </a:t>
                      </a:r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Parallelism</a:t>
                      </a:r>
                      <a:endParaRPr lang="en-GB" sz="1800" dirty="0">
                        <a:solidFill>
                          <a:srgbClr val="FFFFFF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Optimization Flexibility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Efficient Implementation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3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Hand-written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Solvers</a:t>
                      </a:r>
                      <a:endParaRPr lang="en-GB" sz="1800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3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Existing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GPM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Systems</a:t>
                      </a:r>
                      <a:endParaRPr lang="en-GB" sz="1800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  <a:endParaRPr lang="en-GB" sz="48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Shape 400">
            <a:extLst>
              <a:ext uri="{FF2B5EF4-FFF2-40B4-BE49-F238E27FC236}">
                <a16:creationId xmlns:a16="http://schemas.microsoft.com/office/drawing/2014/main" id="{48BD9DEB-25C3-2C44-8FC9-2CF3D919A6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48600" y="2167192"/>
            <a:ext cx="10668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18">
            <a:extLst>
              <a:ext uri="{FF2B5EF4-FFF2-40B4-BE49-F238E27FC236}">
                <a16:creationId xmlns:a16="http://schemas.microsoft.com/office/drawing/2014/main" id="{FC4DB4C3-40B9-884B-877B-154BE1FC3F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800" y="3143949"/>
            <a:ext cx="838200" cy="740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00E113-F6CC-FB4D-B5D5-5017AAD12BBB}"/>
              </a:ext>
            </a:extLst>
          </p:cNvPr>
          <p:cNvGrpSpPr/>
          <p:nvPr/>
        </p:nvGrpSpPr>
        <p:grpSpPr>
          <a:xfrm>
            <a:off x="1981200" y="4076700"/>
            <a:ext cx="883951" cy="1066800"/>
            <a:chOff x="5334000" y="3257550"/>
            <a:chExt cx="1200970" cy="1371600"/>
          </a:xfrm>
        </p:grpSpPr>
        <p:pic>
          <p:nvPicPr>
            <p:cNvPr id="11" name="Shape 136">
              <a:extLst>
                <a:ext uri="{FF2B5EF4-FFF2-40B4-BE49-F238E27FC236}">
                  <a16:creationId xmlns:a16="http://schemas.microsoft.com/office/drawing/2014/main" id="{F71AF505-B390-194D-A70B-D9CDDDA5A1C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8650" y="3257550"/>
              <a:ext cx="1040402" cy="866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C4BFF1-0F44-EE45-BE8F-86C633A4DCCA}"/>
                </a:ext>
              </a:extLst>
            </p:cNvPr>
            <p:cNvSpPr txBox="1"/>
            <p:nvPr/>
          </p:nvSpPr>
          <p:spPr>
            <a:xfrm>
              <a:off x="5334000" y="4123242"/>
              <a:ext cx="1200970" cy="505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CN" sz="20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Arabesque</a:t>
              </a:r>
              <a:r>
                <a:rPr lang="zh-CN" altLang="en-US" sz="20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 </a:t>
              </a:r>
              <a:endParaRPr lang="en-US" altLang="zh-CN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endParaRPr>
            </a:p>
            <a:p>
              <a:pPr algn="ctr">
                <a:lnSpc>
                  <a:spcPts val="1500"/>
                </a:lnSpc>
              </a:pPr>
              <a:r>
                <a:rPr lang="en-US" altLang="zh-CN" sz="20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SOSP’15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CF5A1C-5C2A-A54B-9187-BBE52DB98644}"/>
              </a:ext>
            </a:extLst>
          </p:cNvPr>
          <p:cNvGrpSpPr/>
          <p:nvPr/>
        </p:nvGrpSpPr>
        <p:grpSpPr>
          <a:xfrm>
            <a:off x="3180733" y="4070208"/>
            <a:ext cx="972491" cy="1073292"/>
            <a:chOff x="7259927" y="3212910"/>
            <a:chExt cx="1217975" cy="1408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ED7DC8-2B78-3C44-B22F-A1DA11BC0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59927" y="3212910"/>
              <a:ext cx="1217975" cy="891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AAC455-DC62-DB44-944D-E88B3960E7C0}"/>
                </a:ext>
              </a:extLst>
            </p:cNvPr>
            <p:cNvSpPr txBox="1"/>
            <p:nvPr/>
          </p:nvSpPr>
          <p:spPr>
            <a:xfrm>
              <a:off x="7392662" y="4115102"/>
              <a:ext cx="952504" cy="505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zh-CN" sz="20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RStream</a:t>
              </a:r>
            </a:p>
            <a:p>
              <a:pPr algn="ctr">
                <a:lnSpc>
                  <a:spcPts val="1500"/>
                </a:lnSpc>
              </a:pPr>
              <a:r>
                <a:rPr lang="en-US" altLang="zh-CN" sz="20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OSDI’18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D1501A8-A5B5-9A44-8257-2A57BEBA5A21}"/>
              </a:ext>
            </a:extLst>
          </p:cNvPr>
          <p:cNvSpPr txBox="1"/>
          <p:nvPr/>
        </p:nvSpPr>
        <p:spPr>
          <a:xfrm>
            <a:off x="4399934" y="4095750"/>
            <a:ext cx="2381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err="1"/>
              <a:t>AutoMine</a:t>
            </a:r>
            <a:r>
              <a:rPr lang="zh-CN" altLang="en-US" sz="1200" dirty="0"/>
              <a:t>   </a:t>
            </a:r>
            <a:r>
              <a:rPr lang="en-US" altLang="zh-CN" sz="1200" dirty="0"/>
              <a:t>	SOSP’19</a:t>
            </a:r>
          </a:p>
          <a:p>
            <a:r>
              <a:rPr lang="en-US" altLang="zh-CN" sz="1200" b="1" dirty="0"/>
              <a:t>Fractal</a:t>
            </a:r>
            <a:r>
              <a:rPr lang="zh-CN" altLang="en-US" sz="1200" dirty="0"/>
              <a:t>        </a:t>
            </a:r>
            <a:r>
              <a:rPr lang="en-US" altLang="zh-CN" sz="1200" dirty="0"/>
              <a:t>	SIGMOD’19</a:t>
            </a:r>
          </a:p>
          <a:p>
            <a:r>
              <a:rPr lang="en-US" sz="1200" b="1" dirty="0" err="1"/>
              <a:t>Kaleido</a:t>
            </a:r>
            <a:r>
              <a:rPr lang="zh-CN" altLang="en-US" sz="1200" dirty="0"/>
              <a:t>       </a:t>
            </a:r>
            <a:r>
              <a:rPr lang="en-US" altLang="zh-CN" sz="1200" dirty="0"/>
              <a:t>	ICDE’20</a:t>
            </a:r>
          </a:p>
          <a:p>
            <a:r>
              <a:rPr lang="en-US" sz="1200" b="1" dirty="0"/>
              <a:t>Peregrine</a:t>
            </a:r>
            <a:r>
              <a:rPr lang="zh-CN" altLang="en-US" sz="1200" dirty="0"/>
              <a:t>    </a:t>
            </a:r>
            <a:r>
              <a:rPr lang="en-US" altLang="zh-CN" sz="1200" dirty="0"/>
              <a:t>	EuroSys’20</a:t>
            </a:r>
          </a:p>
          <a:p>
            <a:r>
              <a:rPr lang="en-US" altLang="zh-CN" sz="1200" b="1" dirty="0"/>
              <a:t>G-Miner</a:t>
            </a:r>
            <a:r>
              <a:rPr lang="zh-CN" altLang="en-US" sz="1200" dirty="0"/>
              <a:t> </a:t>
            </a:r>
            <a:r>
              <a:rPr lang="en-US" altLang="zh-CN" sz="1200" dirty="0"/>
              <a:t> </a:t>
            </a:r>
            <a:r>
              <a:rPr lang="zh-CN" altLang="en-US" sz="1200" dirty="0"/>
              <a:t>     </a:t>
            </a:r>
            <a:r>
              <a:rPr lang="en-US" altLang="zh-CN" sz="1200" dirty="0"/>
              <a:t>	EuroSys’18</a:t>
            </a:r>
          </a:p>
        </p:txBody>
      </p:sp>
    </p:spTree>
    <p:extLst>
      <p:ext uri="{BB962C8B-B14F-4D97-AF65-F5344CB8AC3E}">
        <p14:creationId xmlns:p14="http://schemas.microsoft.com/office/powerpoint/2010/main" val="34986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4F57-4DD7-1A41-8744-FDF5AB21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686800" cy="857250"/>
          </a:xfrm>
        </p:spPr>
        <p:txBody>
          <a:bodyPr>
            <a:normAutofit/>
          </a:bodyPr>
          <a:lstStyle/>
          <a:p>
            <a:r>
              <a:rPr lang="en-US" altLang="zh-CN" b="1" dirty="0"/>
              <a:t>Pangolin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tx1"/>
                </a:solidFill>
              </a:rPr>
              <a:t>efficient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&amp;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GPM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</a:t>
            </a:r>
            <a:endParaRPr lang="en-US" dirty="0"/>
          </a:p>
        </p:txBody>
      </p:sp>
      <p:graphicFrame>
        <p:nvGraphicFramePr>
          <p:cNvPr id="4" name="Shape 426">
            <a:extLst>
              <a:ext uri="{FF2B5EF4-FFF2-40B4-BE49-F238E27FC236}">
                <a16:creationId xmlns:a16="http://schemas.microsoft.com/office/drawing/2014/main" id="{9B1A92AC-2D14-BA4C-B87E-87B21DB01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347631"/>
              </p:ext>
            </p:extLst>
          </p:nvPr>
        </p:nvGraphicFramePr>
        <p:xfrm>
          <a:off x="337374" y="1299472"/>
          <a:ext cx="7315200" cy="36344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9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51685824"/>
                    </a:ext>
                  </a:extLst>
                </a:gridCol>
              </a:tblGrid>
              <a:tr h="8913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Easy to Code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Transparent </a:t>
                      </a:r>
                      <a:r>
                        <a:rPr lang="en-US" altLang="zh-CN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Parallelism</a:t>
                      </a:r>
                      <a:endParaRPr lang="en-GB" sz="1800" dirty="0">
                        <a:solidFill>
                          <a:srgbClr val="FFFFFF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Optimization Flexibility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FFFF"/>
                          </a:solidFill>
                          <a:latin typeface="Gill Sans MT" panose="020B0502020104020203" pitchFamily="34" charset="77"/>
                        </a:rPr>
                        <a:t>Efficient Implementation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3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Hand-written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Solvers</a:t>
                      </a:r>
                      <a:endParaRPr lang="en-GB" sz="1800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4800" dirty="0">
                        <a:solidFill>
                          <a:srgbClr val="008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3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Existing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GPM</a:t>
                      </a:r>
                      <a:r>
                        <a:rPr lang="zh-CN" altLang="en-US" sz="1800" dirty="0">
                          <a:latin typeface="Gill Sans MT" panose="020B0502020104020203" pitchFamily="34" charset="77"/>
                        </a:rPr>
                        <a:t> </a:t>
                      </a:r>
                      <a:r>
                        <a:rPr lang="en-US" altLang="zh-CN" sz="1800" dirty="0">
                          <a:latin typeface="Gill Sans MT" panose="020B0502020104020203" pitchFamily="34" charset="77"/>
                        </a:rPr>
                        <a:t>Systems</a:t>
                      </a:r>
                      <a:endParaRPr lang="en-GB" sz="1800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4800" dirty="0">
                        <a:solidFill>
                          <a:srgbClr val="008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FF0000"/>
                          </a:solidFill>
                        </a:rPr>
                        <a:t>✗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7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CN" sz="1800" b="1" dirty="0">
                          <a:latin typeface="Gill Sans MT" panose="020B0502020104020203" pitchFamily="34" charset="77"/>
                        </a:rPr>
                        <a:t>Pangolin</a:t>
                      </a:r>
                      <a:endParaRPr lang="en-GB" sz="1800" b="1" dirty="0">
                        <a:latin typeface="Gill Sans MT" panose="020B0502020104020203" pitchFamily="34" charset="77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dirty="0">
                          <a:solidFill>
                            <a:srgbClr val="008000"/>
                          </a:solidFill>
                        </a:rPr>
                        <a:t>✓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737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Shape 400">
            <a:extLst>
              <a:ext uri="{FF2B5EF4-FFF2-40B4-BE49-F238E27FC236}">
                <a16:creationId xmlns:a16="http://schemas.microsoft.com/office/drawing/2014/main" id="{CA78513F-29C6-EC47-95A2-CF1EF5B827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48600" y="2167192"/>
            <a:ext cx="10668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18">
            <a:extLst>
              <a:ext uri="{FF2B5EF4-FFF2-40B4-BE49-F238E27FC236}">
                <a16:creationId xmlns:a16="http://schemas.microsoft.com/office/drawing/2014/main" id="{2262CBBF-4630-4C4C-AD1E-109B611AD3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800" y="3143949"/>
            <a:ext cx="838200" cy="74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FE25A-960A-9A40-BDDA-BF5B7C850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45" y="4042742"/>
            <a:ext cx="803655" cy="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9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FF29-AE94-C648-859B-1DE630F4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</a:t>
            </a:r>
            <a:r>
              <a:rPr lang="zh-CN" altLang="en-US" dirty="0"/>
              <a:t> </a:t>
            </a:r>
            <a:r>
              <a:rPr lang="en-US" altLang="zh-CN" dirty="0"/>
              <a:t>of Existing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B919A-5061-7D4D-855F-738ED34D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71475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i="1" dirty="0">
                <a:solidFill>
                  <a:srgbClr val="0432FF"/>
                </a:solidFill>
              </a:rPr>
              <a:t>Application-specific</a:t>
            </a:r>
            <a:r>
              <a:rPr lang="en-US" altLang="zh-CN" dirty="0"/>
              <a:t> </a:t>
            </a:r>
            <a:r>
              <a:rPr lang="en-US" altLang="zh-CN" i="1" dirty="0">
                <a:solidFill>
                  <a:srgbClr val="0432FF"/>
                </a:solidFill>
              </a:rPr>
              <a:t>optimizations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missing</a:t>
            </a:r>
          </a:p>
          <a:p>
            <a:pPr lvl="1"/>
            <a:r>
              <a:rPr lang="en-US" altLang="zh-CN" dirty="0"/>
              <a:t>Search space pruning</a:t>
            </a:r>
          </a:p>
          <a:p>
            <a:pPr lvl="1"/>
            <a:r>
              <a:rPr lang="en-US" altLang="zh-CN" dirty="0"/>
              <a:t>Avoiding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isomorphism</a:t>
            </a:r>
            <a:r>
              <a:rPr lang="zh-CN" altLang="en-US" dirty="0"/>
              <a:t> </a:t>
            </a:r>
            <a:r>
              <a:rPr lang="en-US" altLang="zh-CN" dirty="0"/>
              <a:t>(GI)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</a:p>
          <a:p>
            <a:pPr lvl="1"/>
            <a:endParaRPr lang="en-US" altLang="zh-CN" dirty="0"/>
          </a:p>
          <a:p>
            <a:r>
              <a:rPr lang="en-US" dirty="0"/>
              <a:t>Inefficient implementation of </a:t>
            </a:r>
            <a:r>
              <a:rPr lang="en-US" i="1" dirty="0">
                <a:solidFill>
                  <a:srgbClr val="0432FF"/>
                </a:solidFill>
              </a:rPr>
              <a:t>parallel</a:t>
            </a:r>
            <a:r>
              <a:rPr lang="en-US" dirty="0"/>
              <a:t> </a:t>
            </a:r>
            <a:r>
              <a:rPr lang="en-US" i="1" dirty="0">
                <a:solidFill>
                  <a:srgbClr val="0432FF"/>
                </a:solidFill>
              </a:rPr>
              <a:t>operations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i="1" dirty="0">
                <a:solidFill>
                  <a:srgbClr val="0432FF"/>
                </a:solidFill>
              </a:rPr>
              <a:t>data structures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Structures for Embedding List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Materialization of Data Structures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Dynamic Memory Allocation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4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D99E-700C-9640-96A7-2BE14D74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Pangolin</a:t>
            </a:r>
            <a:r>
              <a:rPr lang="zh-CN" altLang="en-US" dirty="0"/>
              <a:t> </a:t>
            </a:r>
            <a:r>
              <a:rPr lang="en-US" altLang="zh-CN" dirty="0"/>
              <a:t>Contributions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7EC7-2CBB-234D-A6CC-2EE8286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829"/>
            <a:ext cx="8229600" cy="3105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Simple &amp; flexible API to enable application</a:t>
            </a:r>
            <a:r>
              <a:rPr lang="en-US" altLang="zh-CN" dirty="0"/>
              <a:t>-</a:t>
            </a:r>
            <a:r>
              <a:rPr lang="en-US" dirty="0"/>
              <a:t>specific optimizations</a:t>
            </a:r>
          </a:p>
          <a:p>
            <a:endParaRPr lang="en-US" dirty="0"/>
          </a:p>
          <a:p>
            <a:r>
              <a:rPr lang="en-US" altLang="zh-CN" dirty="0"/>
              <a:t>Transparently</a:t>
            </a:r>
            <a:r>
              <a:rPr lang="zh-CN" altLang="en-US" dirty="0"/>
              <a:t> </a:t>
            </a:r>
            <a:r>
              <a:rPr lang="en-US" altLang="zh-CN" dirty="0"/>
              <a:t>parallelized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CPU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GPU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GPU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Efficient parallel implementation to exploit underlying hardwar</a:t>
            </a:r>
            <a:r>
              <a:rPr lang="en-US" altLang="zh-CN" dirty="0"/>
              <a:t>e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3E22A5-F609-5D46-B5CE-C48436119938}"/>
              </a:ext>
            </a:extLst>
          </p:cNvPr>
          <p:cNvGrpSpPr/>
          <p:nvPr/>
        </p:nvGrpSpPr>
        <p:grpSpPr>
          <a:xfrm>
            <a:off x="228600" y="4248150"/>
            <a:ext cx="8686800" cy="685800"/>
            <a:chOff x="2902" y="0"/>
            <a:chExt cx="5937795" cy="112395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B08F358-8EAE-814C-B2B1-B9F366B91196}"/>
                </a:ext>
              </a:extLst>
            </p:cNvPr>
            <p:cNvSpPr/>
            <p:nvPr/>
          </p:nvSpPr>
          <p:spPr>
            <a:xfrm>
              <a:off x="2902" y="0"/>
              <a:ext cx="5937795" cy="1123950"/>
            </a:xfrm>
            <a:prstGeom prst="roundRect">
              <a:avLst>
                <a:gd name="adj" fmla="val 10000"/>
              </a:avLst>
            </a:prstGeom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A7BEF70D-3725-364E-8C4F-429F29B6D594}"/>
                </a:ext>
              </a:extLst>
            </p:cNvPr>
            <p:cNvSpPr txBox="1"/>
            <p:nvPr/>
          </p:nvSpPr>
          <p:spPr>
            <a:xfrm>
              <a:off x="35821" y="32919"/>
              <a:ext cx="5871957" cy="1058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/>
              <a:r>
                <a:rPr lang="en-US" altLang="zh-CN" sz="2800" dirty="0"/>
                <a:t>Orders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of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magnitude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speedup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over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existing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GPM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systems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7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8633C-FF79-9445-976E-11A6ED65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3"/>
          <a:stretch/>
        </p:blipFill>
        <p:spPr>
          <a:xfrm>
            <a:off x="1547148" y="1140659"/>
            <a:ext cx="6267961" cy="1431091"/>
          </a:xfrm>
          <a:solidFill>
            <a:srgbClr val="CFE2F3"/>
          </a:solidFill>
          <a:ln w="28575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3D1F0-EA0E-1B44-8020-675F70EB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GPM</a:t>
            </a:r>
            <a:r>
              <a:rPr lang="zh-CN" altLang="en-US" dirty="0"/>
              <a:t> </a:t>
            </a:r>
            <a:r>
              <a:rPr lang="en-US" altLang="zh-CN" dirty="0"/>
              <a:t>Algorithm:</a:t>
            </a:r>
            <a:r>
              <a:rPr lang="zh-CN" altLang="en-US" dirty="0"/>
              <a:t> </a:t>
            </a:r>
            <a:r>
              <a:rPr lang="en-US" i="1" dirty="0"/>
              <a:t>extend-reduce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EC57A-13B9-7849-AE57-5DBAC12692AC}"/>
                  </a:ext>
                </a:extLst>
              </p:cNvPr>
              <p:cNvSpPr txBox="1"/>
              <p:nvPr/>
            </p:nvSpPr>
            <p:spPr>
              <a:xfrm>
                <a:off x="1440758" y="3790950"/>
                <a:ext cx="62624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Corbel" panose="020B0503020204020204" pitchFamily="34" charset="0"/>
                  </a:rPr>
                  <a:t>Extension</a:t>
                </a:r>
                <a:r>
                  <a:rPr lang="en-US" altLang="zh-CN" dirty="0">
                    <a:latin typeface="Corbel" panose="020B0503020204020204" pitchFamily="34" charset="0"/>
                  </a:rPr>
                  <a:t>:</a:t>
                </a:r>
              </a:p>
              <a:p>
                <a:r>
                  <a:rPr lang="en-US" altLang="zh-CN" dirty="0">
                    <a:latin typeface="Corbel" panose="020B0503020204020204" pitchFamily="34" charset="0"/>
                  </a:rPr>
                  <a:t>(1)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Starting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from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each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vertex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(</a:t>
                </a:r>
                <a:r>
                  <a:rPr lang="en-US" dirty="0">
                    <a:latin typeface="Corbel" panose="020B0503020204020204" pitchFamily="34" charset="0"/>
                  </a:rPr>
                  <a:t>Subgraph size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Corbel" panose="020B0503020204020204" pitchFamily="34" charset="0"/>
                  </a:rPr>
                  <a:t>=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dirty="0">
                    <a:latin typeface="Corbel" panose="020B0503020204020204" pitchFamily="34" charset="0"/>
                  </a:rPr>
                  <a:t>)</a:t>
                </a:r>
                <a:endParaRPr lang="en-US" dirty="0">
                  <a:latin typeface="Corbel" panose="020B0503020204020204" pitchFamily="34" charset="0"/>
                </a:endParaRPr>
              </a:p>
              <a:p>
                <a:r>
                  <a:rPr lang="en-US" altLang="zh-CN" dirty="0">
                    <a:latin typeface="Corbel" panose="020B0503020204020204" pitchFamily="34" charset="0"/>
                  </a:rPr>
                  <a:t>(2)</a:t>
                </a:r>
                <a:r>
                  <a:rPr lang="zh-CN" altLang="en-US" dirty="0">
                    <a:latin typeface="Corbel" panose="020B0503020204020204" pitchFamily="34" charset="0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</a:rPr>
                  <a:t>Subgraph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→ Subgraph 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dirty="0">
                  <a:latin typeface="Corbel" panose="020B05030202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EC57A-13B9-7849-AE57-5DBAC1269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758" y="3790950"/>
                <a:ext cx="6262484" cy="1200329"/>
              </a:xfrm>
              <a:prstGeom prst="rect">
                <a:avLst/>
              </a:prstGeom>
              <a:blipFill>
                <a:blip r:embed="rId4"/>
                <a:stretch>
                  <a:fillRect l="-1212" t="-4211" r="-404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7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B8633C-FF79-9445-976E-11A6ED65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9"/>
          <a:stretch/>
        </p:blipFill>
        <p:spPr>
          <a:xfrm>
            <a:off x="1547148" y="1140659"/>
            <a:ext cx="6267961" cy="24216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3D1F0-EA0E-1B44-8020-675F70EB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GPM Algorithm:</a:t>
            </a:r>
            <a:r>
              <a:rPr lang="zh-CN" altLang="en-US" dirty="0"/>
              <a:t> </a:t>
            </a:r>
            <a:r>
              <a:rPr lang="en-US" i="1" dirty="0"/>
              <a:t>extend-reduce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A4489-57FD-B146-9B3D-C0202F2248B4}"/>
              </a:ext>
            </a:extLst>
          </p:cNvPr>
          <p:cNvSpPr txBox="1"/>
          <p:nvPr/>
        </p:nvSpPr>
        <p:spPr>
          <a:xfrm>
            <a:off x="3129137" y="3803194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orbel" panose="020B0503020204020204" pitchFamily="34" charset="0"/>
              </a:rPr>
              <a:t>2-vertex</a:t>
            </a:r>
            <a:r>
              <a:rPr lang="zh-CN" altLang="en-US" dirty="0">
                <a:latin typeface="Corbel" panose="020B0503020204020204" pitchFamily="34" charset="0"/>
              </a:rPr>
              <a:t> </a:t>
            </a:r>
            <a:r>
              <a:rPr lang="en-US" altLang="zh-CN" dirty="0">
                <a:latin typeface="Corbel" panose="020B0503020204020204" pitchFamily="34" charset="0"/>
              </a:rPr>
              <a:t>embeddings</a:t>
            </a:r>
            <a:endParaRPr lang="en-US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A0AB8-CC29-BC40-828C-3EA5F8F736FE}"/>
              </a:ext>
            </a:extLst>
          </p:cNvPr>
          <p:cNvSpPr txBox="1"/>
          <p:nvPr/>
        </p:nvSpPr>
        <p:spPr>
          <a:xfrm flipV="1">
            <a:off x="1447800" y="3181350"/>
            <a:ext cx="914400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6C696-E4AB-8F45-A7C1-F1C1B31D6E27}"/>
              </a:ext>
            </a:extLst>
          </p:cNvPr>
          <p:cNvSpPr txBox="1"/>
          <p:nvPr/>
        </p:nvSpPr>
        <p:spPr>
          <a:xfrm flipV="1">
            <a:off x="3124200" y="3197468"/>
            <a:ext cx="762000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9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2|5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22.7|42.6|2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5.9|11|12.4|15.8"/>
</p:tagLst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98214</TotalTime>
  <Words>2260</Words>
  <Application>Microsoft Macintosh PowerPoint</Application>
  <PresentationFormat>On-screen Show (16:9)</PresentationFormat>
  <Paragraphs>361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Apple Symbols</vt:lpstr>
      <vt:lpstr>Arial</vt:lpstr>
      <vt:lpstr>Arial Black</vt:lpstr>
      <vt:lpstr>Calibri</vt:lpstr>
      <vt:lpstr>Cambria Math</vt:lpstr>
      <vt:lpstr>Candara</vt:lpstr>
      <vt:lpstr>Consolas</vt:lpstr>
      <vt:lpstr>Corbel</vt:lpstr>
      <vt:lpstr>Courier</vt:lpstr>
      <vt:lpstr>Gill Sans MT</vt:lpstr>
      <vt:lpstr>Helvetica</vt:lpstr>
      <vt:lpstr>Times New Roman</vt:lpstr>
      <vt:lpstr>16-9 Cover</vt:lpstr>
      <vt:lpstr>16-9 Light Background</vt:lpstr>
      <vt:lpstr>16-9 White Backgroud</vt:lpstr>
      <vt:lpstr>PowerPoint Presentation</vt:lpstr>
      <vt:lpstr>Graph Pattern Mining (GPM)</vt:lpstr>
      <vt:lpstr>State of the Art: Hand-written Solvers</vt:lpstr>
      <vt:lpstr>State of the Art: Existing GPM Systems</vt:lpstr>
      <vt:lpstr>Pangolin: efficient &amp; flexible GPM system</vt:lpstr>
      <vt:lpstr>Limitations of Existing Systems</vt:lpstr>
      <vt:lpstr>Pangolin Contributions</vt:lpstr>
      <vt:lpstr>GPM Algorithm: extend-reduce</vt:lpstr>
      <vt:lpstr>GPM Algorithm: extend-reduce</vt:lpstr>
      <vt:lpstr>GPM Algorithm: extend-reduce</vt:lpstr>
      <vt:lpstr>Composing Applications using Pangolin API</vt:lpstr>
      <vt:lpstr>Application-specific Optimizations</vt:lpstr>
      <vt:lpstr>Search Space Pruning</vt:lpstr>
      <vt:lpstr>Pruning Search Space</vt:lpstr>
      <vt:lpstr>Evaluation</vt:lpstr>
      <vt:lpstr>Comparing with Existing Systems on CPU</vt:lpstr>
      <vt:lpstr>Pangolin: GPU Speedup over CPU</vt:lpstr>
      <vt:lpstr>Conclusion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Xuhao Chen</cp:lastModifiedBy>
  <cp:revision>1236</cp:revision>
  <cp:lastPrinted>2011-01-24T02:49:42Z</cp:lastPrinted>
  <dcterms:created xsi:type="dcterms:W3CDTF">2011-06-30T15:04:08Z</dcterms:created>
  <dcterms:modified xsi:type="dcterms:W3CDTF">2020-10-23T19:58:16Z</dcterms:modified>
  <cp:category/>
</cp:coreProperties>
</file>